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303" r:id="rId3"/>
    <p:sldId id="294" r:id="rId4"/>
    <p:sldId id="257" r:id="rId5"/>
    <p:sldId id="259" r:id="rId6"/>
    <p:sldId id="260" r:id="rId7"/>
    <p:sldId id="261" r:id="rId8"/>
    <p:sldId id="282" r:id="rId9"/>
    <p:sldId id="283" r:id="rId10"/>
    <p:sldId id="279" r:id="rId11"/>
    <p:sldId id="284" r:id="rId12"/>
    <p:sldId id="285" r:id="rId13"/>
    <p:sldId id="286" r:id="rId14"/>
    <p:sldId id="288" r:id="rId15"/>
    <p:sldId id="287" r:id="rId16"/>
    <p:sldId id="268" r:id="rId17"/>
    <p:sldId id="267" r:id="rId18"/>
    <p:sldId id="269" r:id="rId19"/>
    <p:sldId id="270" r:id="rId20"/>
    <p:sldId id="271" r:id="rId21"/>
    <p:sldId id="272" r:id="rId22"/>
    <p:sldId id="274" r:id="rId23"/>
    <p:sldId id="276" r:id="rId24"/>
    <p:sldId id="275" r:id="rId25"/>
    <p:sldId id="277" r:id="rId26"/>
    <p:sldId id="278" r:id="rId27"/>
    <p:sldId id="289" r:id="rId28"/>
    <p:sldId id="292" r:id="rId29"/>
    <p:sldId id="290" r:id="rId30"/>
    <p:sldId id="291" r:id="rId31"/>
    <p:sldId id="301" r:id="rId32"/>
    <p:sldId id="293" r:id="rId33"/>
    <p:sldId id="302" r:id="rId34"/>
    <p:sldId id="295" r:id="rId35"/>
    <p:sldId id="296" r:id="rId36"/>
    <p:sldId id="300" r:id="rId37"/>
    <p:sldId id="297" r:id="rId38"/>
    <p:sldId id="298" r:id="rId39"/>
    <p:sldId id="304" r:id="rId40"/>
    <p:sldId id="299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2" autoAdjust="0"/>
  </p:normalViewPr>
  <p:slideViewPr>
    <p:cSldViewPr>
      <p:cViewPr varScale="1">
        <p:scale>
          <a:sx n="79" d="100"/>
          <a:sy n="79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FD8D-E6E9-411F-99C8-413972A94AE5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3085-8985-42BA-A339-E1EF2A8552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55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2015-3-13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433296"/>
            <a:ext cx="8103844" cy="2859800"/>
          </a:xfrm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6000" dirty="0" smtClean="0"/>
              <a:t>公文及公文处理</a:t>
            </a:r>
            <a:endParaRPr lang="zh-CN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36370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请示与报告的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异同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1472" y="1071546"/>
          <a:ext cx="7585075" cy="4841875"/>
        </p:xfrm>
        <a:graphic>
          <a:graphicData uri="http://schemas.openxmlformats.org/presentationml/2006/ole">
            <p:oleObj spid="_x0000_s3189" name="文档" r:id="rId3" imgW="6504045" imgH="416037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2" y="242887"/>
            <a:ext cx="75723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83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06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常用公文类型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批复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76" y="1556792"/>
            <a:ext cx="796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适用范围：用于答复下级机关请示事项</a:t>
            </a:r>
            <a:r>
              <a:rPr lang="zh-CN" altLang="en-US" dirty="0" smtClean="0"/>
              <a:t>。与请示是一上一下、一来一往，既对立又统一。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特点：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针对性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权威性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简明性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1490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开头语：</a:t>
            </a:r>
            <a:endParaRPr lang="en-US" altLang="zh-CN" dirty="0" smtClean="0"/>
          </a:p>
          <a:p>
            <a:r>
              <a:rPr lang="zh-CN" altLang="en-US" dirty="0" smtClean="0"/>
              <a:t>你单位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关于</a:t>
            </a:r>
            <a:r>
              <a:rPr lang="en-US" altLang="zh-CN" dirty="0" smtClean="0"/>
              <a:t>XXXX</a:t>
            </a:r>
            <a:r>
              <a:rPr lang="zh-CN" altLang="en-US" dirty="0" smtClean="0"/>
              <a:t>的请示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（发文字号）收悉。现批复如下：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47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06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常用公文类型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函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064" y="1556792"/>
            <a:ext cx="79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适用范围：用于不相隶属机关之间商洽工作、询问和答复问题、请求批准和答复审批事项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52862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特点：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广泛性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灵活性</a:t>
            </a:r>
            <a:r>
              <a:rPr lang="zh-CN" altLang="en-US" dirty="0" smtClean="0"/>
              <a:t>。（上行、平行、下行）</a:t>
            </a: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370481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结束语：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上行，或不相隶属之间请求事项</a:t>
            </a:r>
            <a:r>
              <a:rPr lang="en-US" altLang="zh-CN" dirty="0"/>
              <a:t>——</a:t>
            </a:r>
            <a:r>
              <a:rPr lang="zh-CN" altLang="en-US" dirty="0"/>
              <a:t>请示作用（请批函）。</a:t>
            </a:r>
          </a:p>
          <a:p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C00000"/>
                </a:solidFill>
              </a:rPr>
              <a:t>妥</a:t>
            </a:r>
            <a:r>
              <a:rPr lang="zh-CN" altLang="en-US" dirty="0">
                <a:solidFill>
                  <a:srgbClr val="C00000"/>
                </a:solidFill>
              </a:rPr>
              <a:t>否，请审批</a:t>
            </a:r>
            <a:r>
              <a:rPr lang="zh-CN" altLang="en-US" dirty="0" smtClean="0">
                <a:solidFill>
                  <a:srgbClr val="C00000"/>
                </a:solidFill>
              </a:rPr>
              <a:t>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平行</a:t>
            </a:r>
            <a:r>
              <a:rPr lang="en-US" altLang="zh-CN" dirty="0"/>
              <a:t>——</a:t>
            </a:r>
            <a:r>
              <a:rPr lang="zh-CN" altLang="en-US" dirty="0"/>
              <a:t>商洽工作。</a:t>
            </a:r>
          </a:p>
          <a:p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C00000"/>
                </a:solidFill>
              </a:rPr>
              <a:t>请</a:t>
            </a:r>
            <a:r>
              <a:rPr lang="zh-CN" altLang="en-US" dirty="0">
                <a:solidFill>
                  <a:srgbClr val="C00000"/>
                </a:solidFill>
              </a:rPr>
              <a:t>复</a:t>
            </a:r>
            <a:r>
              <a:rPr lang="zh-CN" altLang="en-US" dirty="0" smtClean="0">
                <a:solidFill>
                  <a:srgbClr val="C00000"/>
                </a:solidFill>
              </a:rPr>
              <a:t>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>
                <a:solidFill>
                  <a:srgbClr val="C00000"/>
                </a:solidFill>
              </a:rPr>
              <a:t>     望</a:t>
            </a:r>
            <a:r>
              <a:rPr lang="zh-CN" altLang="en-US" dirty="0">
                <a:solidFill>
                  <a:srgbClr val="C00000"/>
                </a:solidFill>
              </a:rPr>
              <a:t>函告。</a:t>
            </a:r>
          </a:p>
          <a:p>
            <a:r>
              <a:rPr lang="zh-CN" altLang="en-US" dirty="0" smtClean="0">
                <a:solidFill>
                  <a:srgbClr val="C00000"/>
                </a:solidFill>
              </a:rPr>
              <a:t>     以上</a:t>
            </a:r>
            <a:r>
              <a:rPr lang="zh-CN" altLang="en-US" dirty="0">
                <a:solidFill>
                  <a:srgbClr val="C00000"/>
                </a:solidFill>
              </a:rPr>
              <a:t>意见，请函复</a:t>
            </a:r>
            <a:r>
              <a:rPr lang="zh-CN" altLang="en-US" dirty="0" smtClean="0">
                <a:solidFill>
                  <a:srgbClr val="C00000"/>
                </a:solidFill>
              </a:rPr>
              <a:t>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下行</a:t>
            </a:r>
            <a:r>
              <a:rPr lang="en-US" altLang="zh-CN" dirty="0"/>
              <a:t>——</a:t>
            </a:r>
            <a:r>
              <a:rPr lang="zh-CN" altLang="en-US" dirty="0"/>
              <a:t>指示性作用。</a:t>
            </a:r>
          </a:p>
          <a:p>
            <a:r>
              <a:rPr lang="zh-CN" altLang="en-US" dirty="0" smtClean="0"/>
              <a:t>     </a:t>
            </a:r>
            <a:r>
              <a:rPr lang="zh-CN" altLang="en-US" dirty="0">
                <a:solidFill>
                  <a:srgbClr val="C00000"/>
                </a:solidFill>
              </a:rPr>
              <a:t>此复。</a:t>
            </a:r>
          </a:p>
          <a:p>
            <a:r>
              <a:rPr lang="zh-CN" altLang="en-US" dirty="0" smtClean="0">
                <a:solidFill>
                  <a:srgbClr val="C00000"/>
                </a:solidFill>
              </a:rPr>
              <a:t>     特此</a:t>
            </a:r>
            <a:r>
              <a:rPr lang="zh-CN" altLang="en-US" dirty="0">
                <a:solidFill>
                  <a:srgbClr val="C00000"/>
                </a:solidFill>
              </a:rPr>
              <a:t>函告。专此函告。</a:t>
            </a:r>
          </a:p>
          <a:p>
            <a:r>
              <a:rPr lang="en-US" altLang="zh-CN" dirty="0" smtClean="0"/>
              <a:t>     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24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38" y="242886"/>
            <a:ext cx="7581900" cy="6372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12" y="476250"/>
            <a:ext cx="7496175" cy="5905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23887"/>
            <a:ext cx="8198296" cy="615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9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61509"/>
            <a:ext cx="241293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文种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的选择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有隶属关系的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请示、报告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合肥物质科学研究院所</a:t>
            </a:r>
            <a:r>
              <a:rPr lang="zh-CN" altLang="en-US" dirty="0"/>
              <a:t>级单位</a:t>
            </a:r>
            <a:r>
              <a:rPr lang="zh-CN" altLang="en-US" dirty="0" smtClean="0"/>
              <a:t>→  合肥物质科学研究院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合肥物质科学研究院（</a:t>
            </a:r>
            <a:r>
              <a:rPr lang="zh-CN" altLang="en-US" dirty="0"/>
              <a:t>党组）</a:t>
            </a:r>
            <a:r>
              <a:rPr lang="zh-CN" altLang="en-US" dirty="0" smtClean="0"/>
              <a:t>→  中国科学院（党组）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dirty="0"/>
              <a:t> </a:t>
            </a:r>
            <a:r>
              <a:rPr lang="zh-CN" altLang="en-US" dirty="0"/>
              <a:t>应用技术研究所</a:t>
            </a:r>
            <a:r>
              <a:rPr lang="zh-CN" altLang="en-US" dirty="0" smtClean="0"/>
              <a:t>→ 合肥物质科学研究院、安徽省人民政府（</a:t>
            </a:r>
            <a:r>
              <a:rPr lang="zh-CN" altLang="en-US" dirty="0" smtClean="0">
                <a:solidFill>
                  <a:srgbClr val="C00000"/>
                </a:solidFill>
              </a:rPr>
              <a:t>共建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5010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无隶属关系的</a:t>
            </a:r>
            <a:r>
              <a:rPr lang="en-US" altLang="zh-CN" dirty="0" smtClean="0"/>
              <a:t>-----</a:t>
            </a:r>
            <a:r>
              <a:rPr lang="zh-CN" altLang="en-US" dirty="0" smtClean="0"/>
              <a:t>函或函的形式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合肥物质科学研究院</a:t>
            </a:r>
            <a:r>
              <a:rPr lang="zh-CN" altLang="en-US" dirty="0" smtClean="0"/>
              <a:t>→安徽省科技厅、财政厅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合肥物质科学研究院</a:t>
            </a:r>
            <a:r>
              <a:rPr lang="zh-CN" altLang="en-US" dirty="0" smtClean="0"/>
              <a:t>→安徽省人民政府、合肥市人民政府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28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5011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要素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三部分组成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7496" y="1233470"/>
            <a:ext cx="7364413" cy="1228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500034" y="1000108"/>
            <a:ext cx="3103562" cy="515937"/>
          </a:xfrm>
          <a:prstGeom prst="bevel">
            <a:avLst>
              <a:gd name="adj" fmla="val 12500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版头</a:t>
            </a:r>
            <a:endParaRPr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7496" y="2876544"/>
            <a:ext cx="7364413" cy="1228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00034" y="2643182"/>
            <a:ext cx="3103562" cy="515937"/>
          </a:xfrm>
          <a:prstGeom prst="bevel">
            <a:avLst>
              <a:gd name="adj" fmla="val 12500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主体</a:t>
            </a:r>
            <a:endParaRPr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7496" y="4591056"/>
            <a:ext cx="7364413" cy="1228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b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500034" y="4357694"/>
            <a:ext cx="3103562" cy="515937"/>
          </a:xfrm>
          <a:prstGeom prst="bevel">
            <a:avLst>
              <a:gd name="adj" fmla="val 12500"/>
            </a:avLst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版记</a:t>
            </a:r>
            <a:endParaRPr lang="ko-KR" alt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57161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由</a:t>
            </a:r>
            <a:r>
              <a:rPr lang="zh-CN" altLang="en-US" dirty="0" smtClean="0"/>
              <a:t>份号、密级和保密期限、紧急程度、发文机关标志、发文字号、签发人等要素组成。</a:t>
            </a:r>
            <a:endParaRPr lang="ko-KR" altLang="en-US" dirty="0" smtClean="0"/>
          </a:p>
          <a:p>
            <a:endParaRPr lang="zh-CN" alt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2910" y="3143248"/>
            <a:ext cx="7196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由</a:t>
            </a:r>
            <a:r>
              <a:rPr lang="zh-CN" altLang="en-US" sz="2000" dirty="0"/>
              <a:t>公文标题、主送机关、正文、附件说明、发文机关署名、成文时间、印章、附注、</a:t>
            </a:r>
            <a:r>
              <a:rPr lang="zh-CN" altLang="en-US" sz="2000" dirty="0" smtClean="0"/>
              <a:t>附件、页码等</a:t>
            </a:r>
            <a:r>
              <a:rPr lang="zh-CN" altLang="en-US" sz="2000" dirty="0"/>
              <a:t>要素组成。</a:t>
            </a:r>
            <a:endParaRPr lang="ko-KR" altLang="en-US" sz="2000" dirty="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14348" y="5000636"/>
            <a:ext cx="7196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由</a:t>
            </a:r>
            <a:r>
              <a:rPr lang="zh-CN" altLang="en-US" sz="2000" dirty="0"/>
              <a:t>抄送机关、印发机关、印发日期等要素</a:t>
            </a:r>
            <a:r>
              <a:rPr lang="zh-CN" altLang="en-US" sz="2000" dirty="0" smtClean="0"/>
              <a:t>组成</a:t>
            </a:r>
            <a:r>
              <a:rPr kumimoji="1" lang="zh-CN" altLang="en-US" dirty="0" smtClean="0"/>
              <a:t> 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线形标注 2(无边框) 5"/>
          <p:cNvSpPr/>
          <p:nvPr/>
        </p:nvSpPr>
        <p:spPr>
          <a:xfrm>
            <a:off x="4643438" y="142852"/>
            <a:ext cx="4286280" cy="614366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586"/>
              <a:gd name="adj6" fmla="val -796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85729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版面左上角，黑体，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928670"/>
            <a:ext cx="4000528" cy="489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</a:rPr>
              <a:t>份号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</a:rPr>
              <a:t>公文印制份数的顺序号。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涉密公文应当标注份号</a:t>
            </a: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kumimoji="1" lang="en-US" altLang="zh-CN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b="1" dirty="0" smtClean="0">
              <a:latin typeface="仿宋_GB2312" pitchFamily="49" charset="-122"/>
              <a:ea typeface="仿宋_GB2312" pitchFamily="49" charset="-122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latin typeface="Arial" charset="0"/>
                <a:ea typeface="华文新魏" pitchFamily="2" charset="-122"/>
              </a:rPr>
              <a:t>密级和保密期限</a:t>
            </a:r>
          </a:p>
          <a:p>
            <a:pPr>
              <a:lnSpc>
                <a:spcPct val="80000"/>
              </a:lnSpc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涉密公文应当根据涉密程序分别标注“绝密”、“机密”、“秘密”和保密期限。</a:t>
            </a:r>
            <a:endParaRPr lang="en-US" altLang="zh-CN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紧急程度</a:t>
            </a:r>
            <a:endParaRPr kumimoji="1" lang="zh-CN" altLang="en-US" b="1" dirty="0" smtClean="0">
              <a:solidFill>
                <a:srgbClr val="0066CC"/>
              </a:solidFill>
              <a:latin typeface="Arial" charset="0"/>
              <a:ea typeface="华文新魏" pitchFamily="2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公文送达和办理的时限要求。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根据紧急程度，紧急公文应当分别标注</a:t>
            </a:r>
            <a:r>
              <a:rPr kumimoji="1" lang="zh-CN" altLang="en-US" b="1" dirty="0" smtClean="0">
                <a:solidFill>
                  <a:srgbClr val="FF0000"/>
                </a:solidFill>
                <a:latin typeface="华文仿宋"/>
                <a:ea typeface="仿宋_GB2312" pitchFamily="49" charset="-122"/>
                <a:sym typeface="Monotype Sorts" pitchFamily="2" charset="2"/>
              </a:rPr>
              <a:t>“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特急</a:t>
            </a:r>
            <a:r>
              <a:rPr kumimoji="1" lang="zh-CN" altLang="en-US" b="1" dirty="0" smtClean="0">
                <a:solidFill>
                  <a:srgbClr val="FF0000"/>
                </a:solidFill>
                <a:latin typeface="华文仿宋"/>
                <a:ea typeface="仿宋_GB2312" pitchFamily="49" charset="-122"/>
                <a:sym typeface="Monotype Sorts" pitchFamily="2" charset="2"/>
              </a:rPr>
              <a:t>”“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加急</a:t>
            </a:r>
            <a:r>
              <a:rPr kumimoji="1" lang="zh-CN" altLang="en-US" b="1" dirty="0" smtClean="0">
                <a:solidFill>
                  <a:srgbClr val="FF0000"/>
                </a:solidFill>
                <a:latin typeface="华文仿宋"/>
                <a:ea typeface="仿宋_GB2312" pitchFamily="49" charset="-122"/>
                <a:sym typeface="Monotype Sorts" pitchFamily="2" charset="2"/>
              </a:rPr>
              <a:t>”</a:t>
            </a:r>
            <a:endParaRPr lang="zh-CN" altLang="en-US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857232"/>
            <a:ext cx="1000132" cy="642942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42852"/>
            <a:ext cx="4819654" cy="6500834"/>
            <a:chOff x="113" y="0"/>
            <a:chExt cx="3075" cy="4338"/>
          </a:xfrm>
          <a:solidFill>
            <a:schemeClr val="bg1"/>
          </a:solidFill>
        </p:grpSpPr>
        <p:pic>
          <p:nvPicPr>
            <p:cNvPr id="3" name="Picture 10" descr="2004zxxd_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0"/>
              <a:ext cx="3075" cy="43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2426" y="391"/>
              <a:ext cx="499" cy="272"/>
            </a:xfrm>
            <a:prstGeom prst="rect">
              <a:avLst/>
            </a:prstGeom>
            <a:grp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" name="线形标注 2 4"/>
          <p:cNvSpPr/>
          <p:nvPr/>
        </p:nvSpPr>
        <p:spPr>
          <a:xfrm>
            <a:off x="4572000" y="428604"/>
            <a:ext cx="4143404" cy="27146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044"/>
              <a:gd name="adj6" fmla="val -327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500042"/>
            <a:ext cx="407196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400" dirty="0" smtClean="0">
                <a:latin typeface="Arial" charset="0"/>
                <a:ea typeface="华文新魏" pitchFamily="2" charset="-122"/>
                <a:sym typeface="Monotype Sorts" pitchFamily="2" charset="2"/>
              </a:rPr>
              <a:t>发文机关标志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由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发文机关全称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或者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规范化简称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加</a:t>
            </a:r>
            <a:r>
              <a:rPr kumimoji="1" lang="zh-CN" altLang="en-US" dirty="0" smtClean="0">
                <a:latin typeface="华文仿宋"/>
                <a:ea typeface="仿宋_GB2312" pitchFamily="49" charset="-122"/>
                <a:sym typeface="Monotype Sorts" pitchFamily="2" charset="2"/>
              </a:rPr>
              <a:t>“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  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文件</a:t>
            </a:r>
            <a:r>
              <a:rPr kumimoji="1" lang="zh-CN" altLang="en-US" dirty="0" smtClean="0">
                <a:latin typeface="华文仿宋"/>
                <a:ea typeface="仿宋_GB2312" pitchFamily="49" charset="-122"/>
                <a:sym typeface="Monotype Sorts" pitchFamily="2" charset="2"/>
              </a:rPr>
              <a:t>”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二字组成，</a:t>
            </a:r>
            <a:r>
              <a:rPr kumimoji="1" lang="zh-CN" altLang="en-US" b="1" dirty="0" smtClean="0">
                <a:solidFill>
                  <a:srgbClr val="7030A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也可以使用发文机关全称或者规范化简称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联合行文时，发文机关标志可以并用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联合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发文机关名称，也可以单独用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主办机关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名称。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4643438" y="3714752"/>
            <a:ext cx="4177034" cy="27385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86"/>
              <a:gd name="adj6" fmla="val -521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14876" y="373655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400" b="1" dirty="0" smtClean="0">
                <a:latin typeface="Arial" charset="0"/>
                <a:ea typeface="华文新魏" pitchFamily="2" charset="-122"/>
                <a:sym typeface="Monotype Sorts" pitchFamily="2" charset="2"/>
              </a:rPr>
              <a:t>发文字号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由发文机关代字、年份、顺序号组成。年份应标全称，用六角括号“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〔〕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”，发文字号不加“第”字，不编虚位（即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1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不编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01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）</a:t>
            </a: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（仿宋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GB2312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，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3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号）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联合行文时，使用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主办机关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的发文字号。</a:t>
            </a:r>
            <a:endParaRPr kumimoji="1" lang="zh-CN" alt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2976" y="3571876"/>
            <a:ext cx="2500330" cy="285752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5143535" cy="690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线形标注 2 2"/>
          <p:cNvSpPr/>
          <p:nvPr/>
        </p:nvSpPr>
        <p:spPr>
          <a:xfrm>
            <a:off x="5429256" y="571480"/>
            <a:ext cx="3500462" cy="38576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690"/>
              <a:gd name="adj6" fmla="val -689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29256" y="714356"/>
            <a:ext cx="3429024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zh-CN" altLang="en-US" sz="2400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签发人</a:t>
            </a:r>
          </a:p>
          <a:p>
            <a:pPr>
              <a:lnSpc>
                <a:spcPct val="80000"/>
              </a:lnSpc>
              <a:defRPr/>
            </a:pP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   </a:t>
            </a:r>
            <a:endParaRPr lang="en-US" altLang="zh-CN" sz="1600" b="1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上行文应当注明签发人姓名。</a:t>
            </a:r>
          </a:p>
          <a:p>
            <a:pPr>
              <a:lnSpc>
                <a:spcPct val="80000"/>
              </a:lnSpc>
              <a:buFontTx/>
              <a:buChar char=" "/>
              <a:defRPr/>
            </a:pPr>
            <a:endParaRPr lang="en-US" altLang="zh-CN" sz="1600" b="1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1600" b="1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要求：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只标姓名，不标职务；联合行文，须标明所有联署机关签发人即会签人姓名</a:t>
            </a:r>
            <a:endParaRPr lang="en-US" altLang="zh-CN" sz="1600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endParaRPr kumimoji="1" lang="en-US" altLang="zh-CN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endParaRPr kumimoji="1" lang="en-US" altLang="zh-CN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“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签发人：”仿宋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GB2312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，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3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号</a:t>
            </a:r>
            <a:endParaRPr kumimoji="1" lang="en-US" altLang="zh-CN" sz="1600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80000"/>
              </a:lnSpc>
              <a:defRPr/>
            </a:pP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“姓  名”楷体，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3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号</a:t>
            </a:r>
            <a:endParaRPr kumimoji="1" lang="zh-CN" altLang="en-US" sz="1600" dirty="0" smtClean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0298" y="3071810"/>
            <a:ext cx="1643074" cy="571504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7643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dirty="0" smtClean="0"/>
              <a:t>目前</a:t>
            </a:r>
            <a:r>
              <a:rPr lang="zh-CN" altLang="zh-CN" dirty="0" smtClean="0"/>
              <a:t>研究院公文处理工作</a:t>
            </a:r>
            <a:r>
              <a:rPr lang="zh-CN" altLang="zh-CN" dirty="0" smtClean="0"/>
              <a:t>由</a:t>
            </a:r>
            <a:r>
              <a:rPr lang="zh-CN" altLang="en-US" dirty="0" smtClean="0"/>
              <a:t>研究院</a:t>
            </a:r>
            <a:r>
              <a:rPr lang="zh-CN" altLang="zh-CN" dirty="0" smtClean="0"/>
              <a:t>综合</a:t>
            </a:r>
            <a:r>
              <a:rPr lang="zh-CN" altLang="zh-CN" dirty="0" smtClean="0"/>
              <a:t>处负责统筹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就研究所层面</a:t>
            </a:r>
            <a:r>
              <a:rPr lang="zh-CN" altLang="zh-CN" dirty="0" smtClean="0"/>
              <a:t>而言，虽然不是对外法人，但是也承担着</a:t>
            </a:r>
            <a:r>
              <a:rPr lang="zh-CN" altLang="zh-CN" dirty="0" smtClean="0"/>
              <a:t>一些</a:t>
            </a:r>
            <a:r>
              <a:rPr lang="zh-CN" altLang="en-US" dirty="0" smtClean="0"/>
              <a:t>公文处理</a:t>
            </a:r>
            <a:r>
              <a:rPr lang="zh-CN" altLang="zh-CN" dirty="0" smtClean="0"/>
              <a:t>任务。</a:t>
            </a: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1763688" y="1988840"/>
            <a:ext cx="633670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>以研究所名义对内、对外发放的公文。（包括通知、规章制度、请示、函等）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63688" y="3717032"/>
            <a:ext cx="6408712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/>
              <a:t>主要接收研究院文书专员从</a:t>
            </a:r>
            <a:r>
              <a:rPr lang="en-US" altLang="zh-CN" dirty="0" smtClean="0"/>
              <a:t>ARP</a:t>
            </a:r>
            <a:r>
              <a:rPr lang="zh-CN" altLang="en-US" dirty="0" smtClean="0"/>
              <a:t>系统中传来的电子公文，随后转给相关人员阅办。阅办结束后，每年度进行整理归档，编制电子和纸质目录以便查阅。</a:t>
            </a:r>
            <a:endParaRPr lang="en-US" altLang="zh-CN" dirty="0" smtClean="0"/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（注：</a:t>
            </a:r>
            <a:r>
              <a:rPr lang="en-US" altLang="zh-CN" sz="1600" dirty="0" smtClean="0">
                <a:solidFill>
                  <a:schemeClr val="tx1"/>
                </a:solidFill>
              </a:rPr>
              <a:t>1.</a:t>
            </a:r>
            <a:r>
              <a:rPr lang="zh-CN" altLang="en-US" sz="1600" dirty="0" smtClean="0">
                <a:solidFill>
                  <a:schemeClr val="tx1"/>
                </a:solidFill>
              </a:rPr>
              <a:t>收文主要来源：合肥研究院文件、中国科学院文件，少量国家省市来文；</a:t>
            </a:r>
            <a:r>
              <a:rPr lang="en-US" altLang="zh-CN" sz="1600" dirty="0" smtClean="0">
                <a:solidFill>
                  <a:schemeClr val="tx1"/>
                </a:solidFill>
              </a:rPr>
              <a:t>2.</a:t>
            </a:r>
            <a:r>
              <a:rPr lang="zh-CN" altLang="en-US" sz="1600" dirty="0" smtClean="0">
                <a:solidFill>
                  <a:schemeClr val="tx1"/>
                </a:solidFill>
              </a:rPr>
              <a:t>目前研究院基本不向二级单位发放纸质公文，研究院职能部门偶尔向</a:t>
            </a:r>
            <a:r>
              <a:rPr lang="zh-CN" altLang="en-US" sz="1600" dirty="0" smtClean="0">
                <a:solidFill>
                  <a:schemeClr val="tx1"/>
                </a:solidFill>
              </a:rPr>
              <a:t>二级</a:t>
            </a:r>
            <a:r>
              <a:rPr lang="zh-CN" altLang="en-US" sz="1600" dirty="0" smtClean="0">
                <a:solidFill>
                  <a:schemeClr val="tx1"/>
                </a:solidFill>
              </a:rPr>
              <a:t>单位发放个别的</a:t>
            </a:r>
            <a:r>
              <a:rPr lang="zh-CN" altLang="en-US" sz="1600" dirty="0" smtClean="0">
                <a:solidFill>
                  <a:schemeClr val="tx1"/>
                </a:solidFill>
              </a:rPr>
              <a:t>纸质</a:t>
            </a:r>
            <a:r>
              <a:rPr lang="zh-CN" altLang="en-US" sz="1600" dirty="0" smtClean="0">
                <a:solidFill>
                  <a:schemeClr val="tx1"/>
                </a:solidFill>
              </a:rPr>
              <a:t>公文，如需要纸质版本需联系研究院综合办印制；</a:t>
            </a:r>
            <a:r>
              <a:rPr lang="en-US" altLang="zh-CN" sz="1600" dirty="0" smtClean="0">
                <a:solidFill>
                  <a:schemeClr val="tx1"/>
                </a:solidFill>
              </a:rPr>
              <a:t>3.</a:t>
            </a:r>
            <a:r>
              <a:rPr lang="zh-CN" altLang="en-US" sz="1600" dirty="0" smtClean="0">
                <a:solidFill>
                  <a:schemeClr val="tx1"/>
                </a:solidFill>
              </a:rPr>
              <a:t>全所只有一个</a:t>
            </a:r>
            <a:r>
              <a:rPr lang="en-US" altLang="zh-CN" sz="1600" dirty="0" smtClean="0">
                <a:solidFill>
                  <a:schemeClr val="tx1"/>
                </a:solidFill>
              </a:rPr>
              <a:t>ARP</a:t>
            </a:r>
            <a:r>
              <a:rPr lang="zh-CN" altLang="en-US" sz="1600" dirty="0" smtClean="0">
                <a:solidFill>
                  <a:schemeClr val="tx1"/>
                </a:solidFill>
              </a:rPr>
              <a:t>公文出入口，所领导及相关处室领导有本人分管业务范围相关文件的阅文权限。）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348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发文</a:t>
            </a:r>
            <a:endParaRPr lang="zh-CN" alt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5576" y="4941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收</a:t>
            </a:r>
            <a:r>
              <a:rPr lang="zh-CN" altLang="en-US" dirty="0" smtClean="0"/>
              <a:t>文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线形标注 2 2"/>
          <p:cNvSpPr/>
          <p:nvPr/>
        </p:nvSpPr>
        <p:spPr>
          <a:xfrm>
            <a:off x="4643438" y="0"/>
            <a:ext cx="4000528" cy="22860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1342"/>
              <a:gd name="adj6" fmla="val -453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14876" y="0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</a:rPr>
              <a:t>标题</a:t>
            </a:r>
            <a:endParaRPr kumimoji="1" lang="en-US" altLang="zh-CN" sz="28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由发文机关名称、事由和文种组成。（小标宋，二号）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sz="1600" dirty="0" smtClean="0">
              <a:solidFill>
                <a:srgbClr val="0066CC"/>
              </a:solidFill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应当准确、扼要概括公文的主要内容。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4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个以上（含）机关联合发文时，标题中发文机关可简略。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16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235743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</a:rPr>
              <a:t>公文标题排列方式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714876" y="3000372"/>
            <a:ext cx="3643338" cy="1000131"/>
            <a:chOff x="827088" y="2349500"/>
            <a:chExt cx="3671887" cy="1008063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27088" y="2349500"/>
              <a:ext cx="3671887" cy="1008063"/>
            </a:xfrm>
            <a:prstGeom prst="rect">
              <a:avLst/>
            </a:prstGeom>
            <a:solidFill>
              <a:srgbClr val="E452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403350" y="2854325"/>
              <a:ext cx="2519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■■■■■■■■■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90688" y="2420938"/>
              <a:ext cx="21605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■■■■■■■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14876" y="4071942"/>
            <a:ext cx="3643338" cy="1008063"/>
            <a:chOff x="4714875" y="2349500"/>
            <a:chExt cx="3671888" cy="1008063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714875" y="2349500"/>
              <a:ext cx="3671888" cy="1008063"/>
            </a:xfrm>
            <a:prstGeom prst="rect">
              <a:avLst/>
            </a:prstGeom>
            <a:solidFill>
              <a:srgbClr val="E452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291138" y="2492375"/>
              <a:ext cx="25193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■■■■■■■■■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8475" y="2852738"/>
              <a:ext cx="2160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■■■■■■■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14876" y="5143512"/>
            <a:ext cx="3671888" cy="1152525"/>
            <a:chOff x="2987675" y="5013325"/>
            <a:chExt cx="3671888" cy="1152525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2987675" y="5013325"/>
              <a:ext cx="3671888" cy="1152525"/>
            </a:xfrm>
            <a:prstGeom prst="rect">
              <a:avLst/>
            </a:prstGeom>
            <a:solidFill>
              <a:srgbClr val="E452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563938" y="5373688"/>
              <a:ext cx="25193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■■■■■■■■■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067175" y="5661025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067175" y="5084763"/>
              <a:ext cx="15843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CN" altLang="en-US" sz="2000" dirty="0">
                  <a:solidFill>
                    <a:srgbClr val="FFFF00"/>
                  </a:solidFill>
                  <a:latin typeface="Arial" charset="0"/>
                  <a:ea typeface="宋体" charset="-122"/>
                </a:rPr>
                <a:t>■■■■■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0100" y="285749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0100" y="2786058"/>
            <a:ext cx="2500330" cy="428628"/>
          </a:xfrm>
          <a:prstGeom prst="rect">
            <a:avLst/>
          </a:prstGeom>
          <a:noFill/>
          <a:ln w="444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00034" y="3143248"/>
            <a:ext cx="1714512" cy="285752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线形标注 2 3"/>
          <p:cNvSpPr/>
          <p:nvPr/>
        </p:nvSpPr>
        <p:spPr>
          <a:xfrm>
            <a:off x="4714876" y="214290"/>
            <a:ext cx="4286280" cy="221457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6120"/>
              <a:gd name="adj6" fmla="val -767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dirty="0" smtClean="0">
              <a:solidFill>
                <a:srgbClr val="0066CC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dirty="0" smtClean="0">
              <a:solidFill>
                <a:srgbClr val="0066CC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公文的主要受理机关，应当使用机关全称、规范化简称或者同类型机关统称。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dirty="0" smtClean="0">
              <a:solidFill>
                <a:schemeClr val="tx1"/>
              </a:solidFill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主送机关负有对公文内容进行了解、答复或贯彻执行的责任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28604"/>
            <a:ext cx="4214842" cy="164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</a:rPr>
              <a:t>主送机关</a:t>
            </a:r>
            <a:endParaRPr kumimoji="1" lang="en-US" altLang="zh-CN" sz="28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16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3786190"/>
            <a:ext cx="3357586" cy="1928826"/>
          </a:xfrm>
          <a:prstGeom prst="rect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2 6"/>
          <p:cNvSpPr/>
          <p:nvPr/>
        </p:nvSpPr>
        <p:spPr>
          <a:xfrm>
            <a:off x="4786314" y="2857496"/>
            <a:ext cx="4143404" cy="36433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858"/>
              <a:gd name="adj6" fmla="val -380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>
              <a:solidFill>
                <a:schemeClr val="tx1"/>
              </a:solidFill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3071810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3071810"/>
            <a:ext cx="39290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3200" dirty="0" smtClean="0">
                <a:solidFill>
                  <a:srgbClr val="0066CC"/>
                </a:solidFill>
                <a:latin typeface="华文新魏" pitchFamily="2" charset="-122"/>
                <a:ea typeface="华文新魏" pitchFamily="2" charset="-122"/>
                <a:sym typeface="Monotype Sorts" pitchFamily="2" charset="2"/>
              </a:rPr>
              <a:t>正文</a:t>
            </a:r>
            <a:endParaRPr kumimoji="1" lang="en-US" altLang="zh-CN" sz="3200" dirty="0" smtClean="0">
              <a:solidFill>
                <a:srgbClr val="0066CC"/>
              </a:solidFill>
              <a:latin typeface="华文新魏" pitchFamily="2" charset="-122"/>
              <a:ea typeface="华文新魏" pitchFamily="2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公文的主体和核心所在，用来表述公文的内容。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公文首页须显示正文。一般公文的首个盖章页应当同时显示正文、发文机关署名和印章。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 l="13504" t="22681" r="13824"/>
          <a:stretch>
            <a:fillRect/>
          </a:stretch>
        </p:blipFill>
        <p:spPr bwMode="auto">
          <a:xfrm>
            <a:off x="0" y="0"/>
            <a:ext cx="5040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5786" y="1785926"/>
            <a:ext cx="3455988" cy="5048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Picture 10" descr="公文格式05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0" y="3729496"/>
            <a:ext cx="5072066" cy="312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786050" y="6000768"/>
            <a:ext cx="1368425" cy="3603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线形标注 2 5"/>
          <p:cNvSpPr/>
          <p:nvPr/>
        </p:nvSpPr>
        <p:spPr>
          <a:xfrm>
            <a:off x="5072066" y="285728"/>
            <a:ext cx="3929090" cy="21431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027"/>
              <a:gd name="adj6" fmla="val -388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143504" y="428604"/>
            <a:ext cx="36433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sym typeface="Monotype Sorts" pitchFamily="2" charset="2"/>
              </a:rPr>
              <a:t>附件说明</a:t>
            </a:r>
            <a:endParaRPr kumimoji="1" lang="en-US" altLang="zh-CN" sz="2800" b="1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公文附件的顺序号和名称（顺序号“</a:t>
            </a:r>
            <a:r>
              <a:rPr kumimoji="1" lang="en-US" altLang="zh-CN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1.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”结尾无标点）。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公文正文中的一些内容，如图表、名单等，如穿插在公文中会隔断。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72066" y="2428868"/>
            <a:ext cx="3929090" cy="2204979"/>
            <a:chOff x="5072066" y="2428868"/>
            <a:chExt cx="3929090" cy="2204979"/>
          </a:xfrm>
        </p:grpSpPr>
        <p:sp>
          <p:nvSpPr>
            <p:cNvPr id="8" name="线形标注 2 7"/>
            <p:cNvSpPr/>
            <p:nvPr/>
          </p:nvSpPr>
          <p:spPr>
            <a:xfrm>
              <a:off x="5072066" y="2428868"/>
              <a:ext cx="3929090" cy="214314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69763"/>
                <a:gd name="adj6" fmla="val -4544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3504" y="2571744"/>
              <a:ext cx="364333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sz="2800" b="1" dirty="0" smtClean="0">
                  <a:solidFill>
                    <a:srgbClr val="0066CC"/>
                  </a:solidFill>
                  <a:latin typeface="Arial" charset="0"/>
                  <a:ea typeface="华文新魏" pitchFamily="2" charset="-122"/>
                  <a:sym typeface="Monotype Sorts" pitchFamily="2" charset="2"/>
                </a:rPr>
                <a:t>发文机关署名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dirty="0" smtClean="0"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署发文机关</a:t>
              </a:r>
              <a:r>
                <a:rPr kumimoji="1" lang="zh-CN" altLang="en-US" dirty="0" smtClean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全称</a:t>
              </a:r>
              <a:r>
                <a:rPr kumimoji="1" lang="zh-CN" altLang="en-US" dirty="0" smtClean="0"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或者</a:t>
              </a:r>
              <a:r>
                <a:rPr kumimoji="1" lang="zh-CN" altLang="en-US" dirty="0" smtClean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规范化简称</a:t>
              </a:r>
              <a:r>
                <a:rPr kumimoji="1" lang="zh-CN" altLang="en-US" dirty="0" smtClean="0">
                  <a:solidFill>
                    <a:srgbClr val="0066CC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。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en-US" altLang="zh-CN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b="1" dirty="0" smtClean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发文机关署名应与标题中的发文机关名称一致。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kumimoji="1" lang="zh-CN" altLang="en-US" sz="2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72066" y="4643446"/>
            <a:ext cx="3929090" cy="2410540"/>
            <a:chOff x="5072066" y="4643446"/>
            <a:chExt cx="3929090" cy="2410540"/>
          </a:xfrm>
        </p:grpSpPr>
        <p:sp>
          <p:nvSpPr>
            <p:cNvPr id="10" name="线形标注 2 9"/>
            <p:cNvSpPr/>
            <p:nvPr/>
          </p:nvSpPr>
          <p:spPr>
            <a:xfrm>
              <a:off x="5072066" y="4643446"/>
              <a:ext cx="3929090" cy="221455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2955"/>
                <a:gd name="adj6" fmla="val -3261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2066" y="4714884"/>
              <a:ext cx="3786214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sz="2800" b="1" dirty="0" smtClean="0">
                  <a:solidFill>
                    <a:srgbClr val="0066CC"/>
                  </a:solidFill>
                  <a:latin typeface="Arial" charset="0"/>
                  <a:ea typeface="华文新魏" pitchFamily="2" charset="-122"/>
                  <a:sym typeface="Monotype Sorts" pitchFamily="2" charset="2"/>
                </a:rPr>
                <a:t>成文日期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dirty="0" smtClean="0"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署会议通过或者发文机关负责人签发的日期。联合行文时，署最后签发机关负责人签发的日期。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kumimoji="1" lang="zh-CN" altLang="en-US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1" lang="zh-CN" altLang="en-US" b="1" dirty="0" smtClean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成文日期表示文件开始生效的时间</a:t>
              </a:r>
              <a:r>
                <a:rPr kumimoji="1" lang="zh-CN" altLang="en-US" dirty="0" smtClean="0">
                  <a:solidFill>
                    <a:schemeClr val="bg2"/>
                  </a:solidFill>
                  <a:latin typeface="仿宋_GB2312" pitchFamily="49" charset="-122"/>
                  <a:ea typeface="仿宋_GB2312" pitchFamily="49" charset="-122"/>
                  <a:sym typeface="Monotype Sorts" pitchFamily="2" charset="2"/>
                </a:rPr>
                <a:t>。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kumimoji="1" lang="zh-CN" altLang="en-US" sz="2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6884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4876" y="285728"/>
            <a:ext cx="4286280" cy="65556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428604"/>
            <a:ext cx="40719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印章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印章是体现公文效力的表现形式，是公文生效的标志。</a:t>
            </a: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印章端正、居中下压发文机关署名和成文日期，使发文机关署名和成文日期居印章中心偏下位置，印章顶端应当上距正文（或附件说明）一行之内。</a:t>
            </a:r>
            <a:endParaRPr kumimoji="1" lang="zh-CN" altLang="en-US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1" lang="zh-CN" altLang="en-US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纪要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不加盖印章。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联合上行文，发文机关署名只有主办机关时，可以只加盖主办机关印章。</a:t>
            </a: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联合下行文时，所有联署行文机关均须加盖印章。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pic>
        <p:nvPicPr>
          <p:cNvPr id="1027" name="Picture 3" descr="图片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765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785786" y="2857496"/>
            <a:ext cx="1368425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428604"/>
            <a:ext cx="4357686" cy="2893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附注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b="1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主要标注公文的发布层次、印发传达范围等。（如，“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此件不公开发布</a:t>
            </a: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”、“</a:t>
            </a: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此件发至县团级</a:t>
            </a: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”</a:t>
            </a:r>
            <a:endParaRPr kumimoji="1" lang="en-US" altLang="zh-CN" b="1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en-US" altLang="zh-CN" b="1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请示</a:t>
            </a:r>
            <a:r>
              <a:rPr kumimoji="1" lang="zh-CN" altLang="en-US" b="1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件应当在附注处标明联系人姓名和联系方式。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214546" y="1785926"/>
            <a:ext cx="2357454" cy="1071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6314" y="371475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3500438"/>
            <a:ext cx="4357686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附件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    </a:t>
            </a:r>
            <a:r>
              <a:rPr kumimoji="1" lang="zh-CN" altLang="en-US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公文正文的说明、补充或者参考资料</a:t>
            </a:r>
            <a:r>
              <a:rPr kumimoji="1" lang="zh-CN" altLang="en-US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 smtClean="0">
              <a:solidFill>
                <a:srgbClr val="0066CC"/>
              </a:solidFill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    附件说明中附件的序号和名称应与附件的序号和名称一致，以显示附件与正文不可分割关系。</a:t>
            </a:r>
            <a:endParaRPr kumimoji="1" lang="zh-CN" altLang="en-US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图片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18"/>
            <a:ext cx="4572000" cy="68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1472" y="4643446"/>
            <a:ext cx="3743325" cy="135732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72000" y="142852"/>
            <a:ext cx="4572000" cy="29238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20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  <a:sym typeface="Monotype Sorts" pitchFamily="2" charset="2"/>
              </a:rPr>
              <a:t>抄送机关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   </a:t>
            </a:r>
            <a:r>
              <a:rPr kumimoji="1"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华文新魏" pitchFamily="2" charset="-122"/>
                <a:sym typeface="Monotype Sorts" pitchFamily="2" charset="2"/>
              </a:rPr>
              <a:t> 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除主送机关外需要执行或者知晓公文内容的其他机关，应当使用机关全称、规范化简称或者同类型机关统称。（仿宋，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4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号）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  抄送机关的排列顺序一般按机关性质和隶属关系确定。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不同级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：先上、后平，再下；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同级：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党、政、军、群</a:t>
            </a:r>
            <a:endParaRPr kumimoji="1" lang="en-US" altLang="zh-CN" sz="1600" dirty="0" smtClean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同一系统用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顿号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隔开，不同系统之间用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逗号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隔开，最后一个结尾用</a:t>
            </a:r>
            <a:r>
              <a:rPr kumimoji="1" lang="zh-CN" altLang="en-US" sz="160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句号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kumimoji="1" lang="zh-CN" altLang="en-US" dirty="0">
              <a:latin typeface="仿宋_GB2312" pitchFamily="49" charset="-122"/>
              <a:ea typeface="仿宋_GB2312" pitchFamily="49" charset="-122"/>
              <a:sym typeface="Monotype Sort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143248"/>
            <a:ext cx="457200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280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143248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1" dirty="0" smtClean="0">
                <a:solidFill>
                  <a:srgbClr val="0066CC"/>
                </a:solidFill>
                <a:latin typeface="Arial" charset="0"/>
                <a:ea typeface="华文新魏" pitchFamily="2" charset="-122"/>
              </a:rPr>
              <a:t>印发机关和印发日期</a:t>
            </a:r>
            <a:endParaRPr kumimoji="1" lang="en-US" altLang="zh-CN" sz="2000" b="1" dirty="0" smtClean="0">
              <a:solidFill>
                <a:srgbClr val="0066CC"/>
              </a:solidFill>
              <a:latin typeface="Arial" charset="0"/>
              <a:ea typeface="华文新魏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1600" b="1" dirty="0" smtClean="0">
                <a:latin typeface="仿宋_GB2312" pitchFamily="49" charset="-122"/>
                <a:ea typeface="仿宋_GB2312" pitchFamily="49" charset="-122"/>
              </a:rPr>
              <a:t>（仿宋，</a:t>
            </a:r>
            <a:r>
              <a:rPr kumimoji="1" lang="en-US" altLang="zh-CN" sz="1600" b="1" dirty="0" smtClean="0">
                <a:latin typeface="仿宋_GB2312" pitchFamily="49" charset="-122"/>
                <a:ea typeface="仿宋_GB2312" pitchFamily="49" charset="-122"/>
              </a:rPr>
              <a:t>4</a:t>
            </a:r>
            <a:r>
              <a:rPr kumimoji="1" lang="zh-CN" altLang="en-US" sz="1600" b="1" dirty="0" smtClean="0">
                <a:latin typeface="仿宋_GB2312" pitchFamily="49" charset="-122"/>
                <a:ea typeface="仿宋_GB2312" pitchFamily="49" charset="-122"/>
              </a:rPr>
              <a:t>号）排列在抄送机关下一行，左右各空一个字符</a:t>
            </a:r>
            <a:endParaRPr kumimoji="1" lang="en-US" altLang="zh-CN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en-US" altLang="zh-CN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20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页码</a:t>
            </a:r>
            <a:endParaRPr kumimoji="1" lang="en-US" altLang="zh-CN" sz="2000" b="1" dirty="0" smtClean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（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4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号半角宋体），阿拉伯数字编排在公文版心下边缘之下，数字左右各放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1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条一字线；一字线上距版心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7mm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。奇数页码居右空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1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字，偶数页码居左空</a:t>
            </a:r>
            <a:r>
              <a:rPr kumimoji="1" lang="en-US" altLang="zh-CN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1</a:t>
            </a:r>
            <a:r>
              <a:rPr kumimoji="1" lang="zh-CN" altLang="en-US" sz="1600" dirty="0" smtClean="0">
                <a:latin typeface="仿宋_GB2312" pitchFamily="49" charset="-122"/>
                <a:ea typeface="仿宋_GB2312" pitchFamily="49" charset="-122"/>
                <a:sym typeface="Monotype Sorts" pitchFamily="2" charset="2"/>
              </a:rPr>
              <a:t>字。</a:t>
            </a:r>
            <a:endParaRPr kumimoji="1" lang="en-US" altLang="zh-CN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1" lang="zh-CN" altLang="en-US" sz="1600" b="1" dirty="0" smtClean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64" y="93217"/>
            <a:ext cx="27146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规则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071546"/>
            <a:ext cx="8137525" cy="53006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2628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68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行文应当确有必要，讲求实效，注重针对性和可操作性。</a:t>
            </a:r>
          </a:p>
          <a:p>
            <a:pPr marL="452628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68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行文关系根据隶属关系和职权范围确定。一般不得越级行文。</a:t>
            </a:r>
          </a:p>
          <a:p>
            <a:pPr marL="452628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68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向上级机关行文，应当遵循以下规则：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原则上主送一个上级机关，根据需要同时抄送相关上级机关和同级机关，不抄送下级机关。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中国科学院院属各单位向中国科学院请示和报告工作，应当以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楷体_GB2312" pitchFamily="49" charset="-122"/>
              <a:ea typeface="楷体_GB2312" pitchFamily="49" charset="-122"/>
            </a:endParaRPr>
          </a:p>
          <a:p>
            <a:pPr marL="850392" marR="0" lvl="1" indent="-4572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  单位或单位党委（党组）名义行文。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请示应当一文一事。不得在报告等非请示性公文中夹带请示事项。 </a:t>
            </a:r>
          </a:p>
          <a:p>
            <a:pPr marL="621792" marR="0" lvl="1" indent="-228600" algn="l" defTabSz="914400" rtl="0" eaLnBrk="1" fontAlgn="auto" latinLnBrk="0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除上级机关负责人直接交办事项外，不得以本机关名义向上级机关负责人报送公文，不得以本机关负责人名义向上级机关报送公文。 </a:t>
            </a: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zh-CN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</a:rPr>
              <a:t>中国科学院院属各单位向地方政府行文一般应以函的形式，特殊情况可根据地方政府相关规定处理。</a:t>
            </a:r>
            <a:endParaRPr kumimoji="0" lang="zh-CN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9"/>
            <a:ext cx="27146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规范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12776"/>
            <a:ext cx="66636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正文分层序</a:t>
            </a:r>
            <a:r>
              <a:rPr lang="zh-CN" altLang="en-US" dirty="0" smtClean="0"/>
              <a:t>码：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一、   （黑体，三号；只有一句简短的内容，无标点符号）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（一）  （ 楷体，三号）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  1.        </a:t>
            </a:r>
            <a:r>
              <a:rPr lang="zh-CN" altLang="en-US" dirty="0" smtClean="0"/>
              <a:t>（仿宋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号）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   （仿宋</a:t>
            </a:r>
            <a:r>
              <a:rPr lang="en-US" altLang="zh-CN" dirty="0" smtClean="0"/>
              <a:t>3</a:t>
            </a:r>
            <a:r>
              <a:rPr lang="zh-CN" altLang="en-US" dirty="0" smtClean="0"/>
              <a:t>号）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只有两层序码一般用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一、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</a:t>
            </a:r>
            <a:r>
              <a:rPr lang="en-US" altLang="zh-CN" dirty="0" smtClean="0"/>
              <a:t>   1.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方案（合同）结构层次</a:t>
            </a:r>
            <a:r>
              <a:rPr lang="zh-CN" altLang="en-US" dirty="0" smtClean="0"/>
              <a:t>表示：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r>
              <a:rPr lang="en-US" altLang="zh-CN" dirty="0"/>
              <a:t>    1  </a:t>
            </a:r>
            <a:r>
              <a:rPr lang="zh-CN" altLang="en-US" dirty="0"/>
              <a:t>总则</a:t>
            </a:r>
          </a:p>
          <a:p>
            <a:pPr>
              <a:buClr>
                <a:srgbClr val="C00000"/>
              </a:buClr>
            </a:pPr>
            <a:r>
              <a:rPr lang="zh-CN" altLang="en-US" dirty="0"/>
              <a:t>    </a:t>
            </a:r>
            <a:r>
              <a:rPr lang="en-US" altLang="zh-CN" dirty="0"/>
              <a:t>1.1  </a:t>
            </a:r>
            <a:r>
              <a:rPr lang="zh-CN" altLang="en-US" dirty="0"/>
              <a:t>编制目的</a:t>
            </a:r>
          </a:p>
          <a:p>
            <a:pPr>
              <a:buClr>
                <a:srgbClr val="C00000"/>
              </a:buClr>
            </a:pPr>
            <a:r>
              <a:rPr lang="zh-CN" altLang="en-US" dirty="0"/>
              <a:t>    </a:t>
            </a:r>
            <a:r>
              <a:rPr lang="en-US" altLang="zh-CN" dirty="0"/>
              <a:t>1.2  </a:t>
            </a:r>
            <a:r>
              <a:rPr lang="zh-CN" altLang="en-US" dirty="0"/>
              <a:t>编制</a:t>
            </a:r>
            <a:r>
              <a:rPr lang="zh-CN" altLang="en-US" dirty="0" smtClean="0"/>
              <a:t>依据</a:t>
            </a:r>
            <a:endParaRPr lang="zh-CN" altLang="en-US" dirty="0"/>
          </a:p>
          <a:p>
            <a:pPr>
              <a:buClr>
                <a:srgbClr val="C00000"/>
              </a:buClr>
            </a:pPr>
            <a:r>
              <a:rPr lang="zh-CN" altLang="en-US" dirty="0"/>
              <a:t>    </a:t>
            </a:r>
            <a:r>
              <a:rPr lang="en-US" altLang="zh-CN" dirty="0" smtClean="0"/>
              <a:t>1.2.1  </a:t>
            </a:r>
            <a:r>
              <a:rPr lang="zh-CN" altLang="en-US" dirty="0"/>
              <a:t>信息报告</a:t>
            </a:r>
          </a:p>
          <a:p>
            <a:pPr>
              <a:buClr>
                <a:srgbClr val="C00000"/>
              </a:buClr>
            </a:pPr>
            <a:r>
              <a:rPr lang="zh-CN" altLang="en-US" dirty="0"/>
              <a:t>    </a:t>
            </a:r>
            <a:r>
              <a:rPr lang="en-US" altLang="zh-CN" dirty="0" smtClean="0"/>
              <a:t>1.2.2  </a:t>
            </a:r>
            <a:r>
              <a:rPr lang="zh-CN" altLang="en-US" dirty="0"/>
              <a:t>处置措施</a:t>
            </a:r>
          </a:p>
          <a:p>
            <a:pPr>
              <a:buClr>
                <a:srgbClr val="C00000"/>
              </a:buClr>
            </a:pPr>
            <a:r>
              <a:rPr lang="zh-CN" altLang="en-US" dirty="0"/>
              <a:t>     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……</a:t>
            </a:r>
          </a:p>
          <a:p>
            <a:pPr>
              <a:buClr>
                <a:srgbClr val="C00000"/>
              </a:buClr>
            </a:pP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……</a:t>
            </a:r>
          </a:p>
          <a:p>
            <a:pPr>
              <a:buClr>
                <a:srgbClr val="C00000"/>
              </a:buClr>
            </a:pPr>
            <a:endParaRPr lang="zh-CN" altLang="en-US" dirty="0"/>
          </a:p>
          <a:p>
            <a:pPr>
              <a:buClr>
                <a:srgbClr val="C00000"/>
              </a:buClr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968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1052736"/>
            <a:ext cx="81038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除</a:t>
            </a:r>
            <a:r>
              <a:rPr lang="zh-CN" altLang="en-US" dirty="0"/>
              <a:t>惯用语外，描述数量的数字要使用阿拉伯数字。 但会议的届数通常用汉语数目字。</a:t>
            </a:r>
          </a:p>
          <a:p>
            <a:endParaRPr lang="zh-CN" altLang="en-US" dirty="0"/>
          </a:p>
          <a:p>
            <a:r>
              <a:rPr lang="zh-CN" altLang="en-US" dirty="0" smtClean="0"/>
              <a:t>     由</a:t>
            </a:r>
            <a:r>
              <a:rPr lang="zh-CN" altLang="en-US" dirty="0"/>
              <a:t>中山大学等</a:t>
            </a:r>
            <a:r>
              <a:rPr lang="en-US" altLang="zh-CN" dirty="0">
                <a:solidFill>
                  <a:srgbClr val="C00000"/>
                </a:solidFill>
              </a:rPr>
              <a:t>7</a:t>
            </a:r>
            <a:r>
              <a:rPr lang="zh-CN" altLang="en-US" dirty="0"/>
              <a:t>所高校协办的第</a:t>
            </a:r>
            <a:r>
              <a:rPr lang="zh-CN" altLang="en-US" dirty="0">
                <a:solidFill>
                  <a:srgbClr val="C00000"/>
                </a:solidFill>
              </a:rPr>
              <a:t>四</a:t>
            </a:r>
            <a:r>
              <a:rPr lang="zh-CN" altLang="en-US" dirty="0"/>
              <a:t>届全国药学</a:t>
            </a:r>
            <a:r>
              <a:rPr lang="en-US" altLang="zh-CN" dirty="0"/>
              <a:t>....</a:t>
            </a:r>
          </a:p>
          <a:p>
            <a:r>
              <a:rPr lang="en-US" altLang="zh-CN" dirty="0"/>
              <a:t>   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dirty="0" smtClean="0"/>
              <a:t> </a:t>
            </a:r>
            <a:r>
              <a:rPr lang="en-US" altLang="zh-CN" dirty="0"/>
              <a:t>“</a:t>
            </a:r>
            <a:r>
              <a:rPr lang="zh-CN" altLang="en-US" dirty="0"/>
              <a:t>从多少到多少”的写法。</a:t>
            </a:r>
          </a:p>
          <a:p>
            <a:r>
              <a:rPr lang="zh-CN" altLang="en-US" dirty="0"/>
              <a:t>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10</a:t>
            </a:r>
            <a:r>
              <a:rPr lang="zh-CN" altLang="en-US" dirty="0"/>
              <a:t>万到</a:t>
            </a:r>
            <a:r>
              <a:rPr lang="en-US" altLang="zh-CN" dirty="0"/>
              <a:t>30</a:t>
            </a:r>
            <a:r>
              <a:rPr lang="zh-CN" altLang="en-US" dirty="0"/>
              <a:t>万 </a:t>
            </a:r>
            <a:r>
              <a:rPr lang="zh-CN" altLang="en-US" b="1" dirty="0">
                <a:solidFill>
                  <a:srgbClr val="C00000"/>
                </a:solidFill>
              </a:rPr>
              <a:t>√</a:t>
            </a:r>
            <a:r>
              <a:rPr lang="zh-CN" altLang="en-US" dirty="0"/>
              <a:t>    </a:t>
            </a:r>
            <a:r>
              <a:rPr lang="en-US" altLang="zh-CN" dirty="0"/>
              <a:t>10</a:t>
            </a:r>
            <a:r>
              <a:rPr lang="zh-CN" altLang="en-US" dirty="0"/>
              <a:t>到</a:t>
            </a:r>
            <a:r>
              <a:rPr lang="en-US" altLang="zh-CN" dirty="0"/>
              <a:t>30</a:t>
            </a:r>
            <a:r>
              <a:rPr lang="zh-CN" altLang="en-US" dirty="0"/>
              <a:t>万  </a:t>
            </a:r>
            <a:r>
              <a:rPr lang="zh-CN" altLang="en-US" dirty="0">
                <a:solidFill>
                  <a:srgbClr val="C00000"/>
                </a:solidFill>
              </a:rPr>
              <a:t>√ </a:t>
            </a:r>
            <a:r>
              <a:rPr lang="zh-CN" altLang="en-US" dirty="0"/>
              <a:t>     </a:t>
            </a:r>
          </a:p>
          <a:p>
            <a:r>
              <a:rPr lang="zh-CN" altLang="en-US" dirty="0"/>
              <a:t>     </a:t>
            </a:r>
            <a:r>
              <a:rPr lang="en-US" altLang="zh-CN" dirty="0" smtClean="0"/>
              <a:t>10</a:t>
            </a:r>
            <a:r>
              <a:rPr lang="zh-CN" altLang="en-US" dirty="0"/>
              <a:t>～</a:t>
            </a:r>
            <a:r>
              <a:rPr lang="en-US" altLang="zh-CN" dirty="0"/>
              <a:t>30</a:t>
            </a:r>
            <a:r>
              <a:rPr lang="zh-CN" altLang="en-US" dirty="0"/>
              <a:t>万   </a:t>
            </a:r>
            <a:r>
              <a:rPr lang="zh-CN" altLang="en-US" b="1" dirty="0">
                <a:solidFill>
                  <a:srgbClr val="C00000"/>
                </a:solidFill>
              </a:rPr>
              <a:t>√ </a:t>
            </a:r>
            <a:r>
              <a:rPr lang="zh-CN" altLang="en-US" dirty="0"/>
              <a:t>   </a:t>
            </a:r>
            <a:r>
              <a:rPr lang="en-US" altLang="zh-CN" dirty="0"/>
              <a:t>10-30</a:t>
            </a:r>
            <a:r>
              <a:rPr lang="zh-CN" altLang="en-US" dirty="0"/>
              <a:t>万   </a:t>
            </a:r>
            <a:r>
              <a:rPr lang="en-US" altLang="zh-CN" dirty="0">
                <a:solidFill>
                  <a:srgbClr val="C00000"/>
                </a:solidFill>
              </a:rPr>
              <a:t>×</a:t>
            </a:r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30</a:t>
            </a:r>
            <a:r>
              <a:rPr lang="en-US" altLang="zh-CN" dirty="0"/>
              <a:t>%</a:t>
            </a:r>
            <a:r>
              <a:rPr lang="zh-CN" altLang="en-US" dirty="0"/>
              <a:t>到</a:t>
            </a:r>
            <a:r>
              <a:rPr lang="en-US" altLang="zh-CN" dirty="0"/>
              <a:t>40%   </a:t>
            </a:r>
            <a:r>
              <a:rPr lang="en-US" altLang="zh-CN" dirty="0">
                <a:solidFill>
                  <a:srgbClr val="C00000"/>
                </a:solidFill>
              </a:rPr>
              <a:t>√</a:t>
            </a:r>
            <a:r>
              <a:rPr lang="en-US" altLang="zh-CN" dirty="0"/>
              <a:t>    </a:t>
            </a:r>
          </a:p>
          <a:p>
            <a:r>
              <a:rPr lang="en-US" altLang="zh-CN" dirty="0"/>
              <a:t>     </a:t>
            </a:r>
            <a:r>
              <a:rPr lang="en-US" altLang="zh-CN" dirty="0" smtClean="0"/>
              <a:t> 10</a:t>
            </a:r>
            <a:r>
              <a:rPr lang="zh-CN" altLang="en-US" dirty="0"/>
              <a:t>～</a:t>
            </a:r>
            <a:r>
              <a:rPr lang="en-US" altLang="zh-CN" dirty="0"/>
              <a:t>30%    </a:t>
            </a:r>
            <a:r>
              <a:rPr lang="en-US" altLang="zh-CN" dirty="0">
                <a:solidFill>
                  <a:srgbClr val="C00000"/>
                </a:solidFill>
              </a:rPr>
              <a:t>√</a:t>
            </a:r>
            <a:r>
              <a:rPr lang="en-US" altLang="zh-CN" dirty="0"/>
              <a:t>     10-30%   </a:t>
            </a:r>
            <a:r>
              <a:rPr lang="en-US" altLang="zh-CN" dirty="0">
                <a:solidFill>
                  <a:srgbClr val="C00000"/>
                </a:solidFill>
              </a:rPr>
              <a:t>×</a:t>
            </a:r>
          </a:p>
          <a:p>
            <a:endParaRPr lang="en-US" altLang="zh-CN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英文</a:t>
            </a:r>
            <a:r>
              <a:rPr lang="zh-CN" altLang="en-US" dirty="0"/>
              <a:t>没有书名号，用斜体字表示。</a:t>
            </a:r>
          </a:p>
          <a:p>
            <a:r>
              <a:rPr lang="zh-CN" altLang="en-US" dirty="0"/>
              <a:t>    研究成果在</a:t>
            </a:r>
            <a:r>
              <a:rPr lang="en-US" altLang="zh-CN" dirty="0"/>
              <a:t>《</a:t>
            </a:r>
            <a:r>
              <a:rPr lang="en-US" altLang="zh-CN" dirty="0" err="1"/>
              <a:t>Angew.Chem.Int.Ed</a:t>
            </a:r>
            <a:r>
              <a:rPr lang="en-US" altLang="zh-CN" dirty="0"/>
              <a:t>.》</a:t>
            </a:r>
            <a:r>
              <a:rPr lang="zh-CN" altLang="en-US" dirty="0"/>
              <a:t>著名杂志上发表。</a:t>
            </a:r>
            <a:r>
              <a:rPr lang="en-US" altLang="zh-CN" dirty="0"/>
              <a:t>×</a:t>
            </a:r>
          </a:p>
          <a:p>
            <a:r>
              <a:rPr lang="en-US" altLang="zh-CN" dirty="0"/>
              <a:t>    </a:t>
            </a:r>
            <a:r>
              <a:rPr lang="zh-CN" altLang="en-US" dirty="0"/>
              <a:t>研究成果在 </a:t>
            </a:r>
            <a:r>
              <a:rPr lang="en-US" altLang="zh-CN" i="1" dirty="0" err="1"/>
              <a:t>Angew.Chem.Int.Ed</a:t>
            </a:r>
            <a:r>
              <a:rPr lang="en-US" altLang="zh-CN" i="1" dirty="0"/>
              <a:t>.</a:t>
            </a:r>
            <a:r>
              <a:rPr lang="en-US" altLang="zh-CN" dirty="0"/>
              <a:t> </a:t>
            </a:r>
            <a:r>
              <a:rPr lang="zh-CN" altLang="en-US" dirty="0"/>
              <a:t>著名杂志上发表。    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68" y="69153"/>
            <a:ext cx="271464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规范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9"/>
            <a:ext cx="3927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常见问题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6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、标题不规范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缺少文种</a:t>
            </a:r>
            <a:endParaRPr lang="en-US" altLang="zh-CN" dirty="0" smtClean="0"/>
          </a:p>
          <a:p>
            <a:r>
              <a:rPr lang="zh-CN" altLang="en-US" dirty="0" smtClean="0"/>
              <a:t>如：“关于印发</a:t>
            </a:r>
            <a:r>
              <a:rPr lang="en-US" altLang="zh-CN" dirty="0" smtClean="0"/>
              <a:t>XXX2014</a:t>
            </a:r>
            <a:r>
              <a:rPr lang="zh-CN" altLang="en-US" dirty="0" smtClean="0"/>
              <a:t>年度的工作要点”</a:t>
            </a:r>
            <a:endParaRPr lang="en-US" altLang="zh-CN" dirty="0" smtClean="0"/>
          </a:p>
          <a:p>
            <a:r>
              <a:rPr lang="zh-CN" altLang="en-US" dirty="0" smtClean="0"/>
              <a:t>（工作要点、计划、总结、办法、规定、条例、申请为非法定文种）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文种重叠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如：关于</a:t>
            </a:r>
            <a:r>
              <a:rPr lang="en-US" altLang="zh-CN" dirty="0" smtClean="0"/>
              <a:t>XXX</a:t>
            </a:r>
            <a:r>
              <a:rPr lang="zh-CN" altLang="en-US" dirty="0" smtClean="0"/>
              <a:t>请示的报告（到底是报告</a:t>
            </a:r>
            <a:r>
              <a:rPr lang="zh-CN" altLang="en-US" dirty="0" smtClean="0">
                <a:solidFill>
                  <a:srgbClr val="C00000"/>
                </a:solidFill>
              </a:rPr>
              <a:t>？</a:t>
            </a:r>
            <a:r>
              <a:rPr lang="zh-CN" altLang="en-US" dirty="0" smtClean="0"/>
              <a:t>还是请示</a:t>
            </a:r>
            <a:r>
              <a:rPr lang="zh-CN" altLang="en-US" dirty="0" smtClean="0">
                <a:solidFill>
                  <a:srgbClr val="C00000"/>
                </a:solidFill>
              </a:rPr>
              <a:t>？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dirty="0" smtClean="0"/>
              <a:t>关于</a:t>
            </a:r>
            <a:r>
              <a:rPr lang="en-US" altLang="zh-CN" dirty="0" smtClean="0"/>
              <a:t>XXX</a:t>
            </a:r>
            <a:r>
              <a:rPr lang="zh-CN" altLang="en-US" dirty="0" smtClean="0"/>
              <a:t>请示的函（到底是请示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r>
              <a:rPr lang="zh-CN" altLang="en-US" dirty="0" smtClean="0"/>
              <a:t>还是函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文种</a:t>
            </a:r>
            <a:r>
              <a:rPr lang="zh-CN" altLang="en-US" dirty="0"/>
              <a:t>直接作为“标题”</a:t>
            </a:r>
          </a:p>
          <a:p>
            <a:endParaRPr lang="zh-CN" altLang="en-US" dirty="0"/>
          </a:p>
          <a:p>
            <a:r>
              <a:rPr lang="zh-CN" altLang="en-US" dirty="0"/>
              <a:t> 如：</a:t>
            </a:r>
            <a:r>
              <a:rPr lang="zh-CN" altLang="en-US" dirty="0" smtClean="0"/>
              <a:t>通知</a:t>
            </a:r>
            <a:endParaRPr lang="en-US" altLang="zh-CN" dirty="0" smtClean="0"/>
          </a:p>
          <a:p>
            <a:endParaRPr lang="en-US" altLang="zh-CN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标题中有意思相近的词重复出现</a:t>
            </a:r>
            <a:endParaRPr lang="en-US" altLang="zh-CN" dirty="0" smtClean="0"/>
          </a:p>
          <a:p>
            <a:r>
              <a:rPr lang="zh-CN" altLang="en-US" dirty="0" smtClean="0"/>
              <a:t>“请示”</a:t>
            </a:r>
            <a:r>
              <a:rPr lang="zh-CN" altLang="en-US" dirty="0"/>
              <a:t>本身就有“申请”的意思，如果是“请示”，标题中</a:t>
            </a:r>
            <a:r>
              <a:rPr lang="zh-CN" altLang="en-US" dirty="0">
                <a:solidFill>
                  <a:srgbClr val="FF0000"/>
                </a:solidFill>
              </a:rPr>
              <a:t>不需要</a:t>
            </a:r>
            <a:r>
              <a:rPr lang="zh-CN" altLang="en-US" dirty="0"/>
              <a:t>再写“申请”</a:t>
            </a:r>
            <a:endParaRPr lang="en-US" altLang="zh-CN" dirty="0"/>
          </a:p>
          <a:p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23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线 3"/>
          <p:cNvSpPr>
            <a:spLocks noChangeShapeType="1"/>
          </p:cNvSpPr>
          <p:nvPr/>
        </p:nvSpPr>
        <p:spPr bwMode="gray">
          <a:xfrm>
            <a:off x="2198251" y="3668257"/>
            <a:ext cx="4800600" cy="0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gray">
          <a:xfrm rot="3419336">
            <a:off x="1914088" y="3946238"/>
            <a:ext cx="479425" cy="52070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6969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gray">
          <a:xfrm>
            <a:off x="1911020" y="39779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5</a:t>
            </a:r>
            <a:endParaRPr lang="en-US" altLang="zh-CN" sz="2400" b="1" dirty="0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8" name="直线 6"/>
          <p:cNvSpPr>
            <a:spLocks noChangeShapeType="1"/>
          </p:cNvSpPr>
          <p:nvPr/>
        </p:nvSpPr>
        <p:spPr bwMode="gray">
          <a:xfrm>
            <a:off x="2198251" y="1153657"/>
            <a:ext cx="4800600" cy="0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gray">
          <a:xfrm rot="3419336">
            <a:off x="1914088" y="577395"/>
            <a:ext cx="479425" cy="520700"/>
          </a:xfrm>
          <a:prstGeom prst="rect">
            <a:avLst/>
          </a:prstGeom>
          <a:gradFill rotWithShape="1">
            <a:gsLst>
              <a:gs pos="0">
                <a:srgbClr val="77B7E7"/>
              </a:gs>
              <a:gs pos="100000">
                <a:srgbClr val="77B7E7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77B7E7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gray">
          <a:xfrm>
            <a:off x="3265051" y="664707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引言</a:t>
            </a:r>
            <a:endParaRPr lang="en-US" altLang="zh-CN" sz="2400" b="1" dirty="0">
              <a:solidFill>
                <a:srgbClr val="17347D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gray">
          <a:xfrm>
            <a:off x="1969651" y="62025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itchFamily="2" charset="-122"/>
                <a:cs typeface="Arial" charset="0"/>
              </a:rPr>
              <a:t>1</a:t>
            </a:r>
          </a:p>
        </p:txBody>
      </p:sp>
      <p:sp>
        <p:nvSpPr>
          <p:cNvPr id="12" name="直线 10"/>
          <p:cNvSpPr>
            <a:spLocks noChangeShapeType="1"/>
          </p:cNvSpPr>
          <p:nvPr/>
        </p:nvSpPr>
        <p:spPr bwMode="gray">
          <a:xfrm>
            <a:off x="2198251" y="1991857"/>
            <a:ext cx="4800600" cy="0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gray">
          <a:xfrm rot="3419336">
            <a:off x="1914088" y="1415595"/>
            <a:ext cx="479425" cy="520700"/>
          </a:xfrm>
          <a:prstGeom prst="rect">
            <a:avLst/>
          </a:prstGeom>
          <a:gradFill rotWithShape="1">
            <a:gsLst>
              <a:gs pos="0">
                <a:srgbClr val="45AB7D"/>
              </a:gs>
              <a:gs pos="100000">
                <a:srgbClr val="45AB7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5AB7D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4" name="文本框 12"/>
          <p:cNvSpPr txBox="1">
            <a:spLocks noChangeArrowheads="1"/>
          </p:cNvSpPr>
          <p:nvPr/>
        </p:nvSpPr>
        <p:spPr bwMode="gray">
          <a:xfrm>
            <a:off x="1969651" y="145845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ea typeface="宋体" pitchFamily="2" charset="-122"/>
                <a:cs typeface="Arial" charset="0"/>
              </a:rPr>
              <a:t>2</a:t>
            </a:r>
          </a:p>
        </p:txBody>
      </p:sp>
      <p:sp>
        <p:nvSpPr>
          <p:cNvPr id="15" name="直线 13"/>
          <p:cNvSpPr>
            <a:spLocks noChangeShapeType="1"/>
          </p:cNvSpPr>
          <p:nvPr/>
        </p:nvSpPr>
        <p:spPr bwMode="gray">
          <a:xfrm>
            <a:off x="2199839" y="2828470"/>
            <a:ext cx="4799012" cy="1587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6" name="矩形 14"/>
          <p:cNvSpPr>
            <a:spLocks noChangeArrowheads="1"/>
          </p:cNvSpPr>
          <p:nvPr/>
        </p:nvSpPr>
        <p:spPr bwMode="gray">
          <a:xfrm rot="3419336">
            <a:off x="1914088" y="2253795"/>
            <a:ext cx="479425" cy="5207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7" name="文本框 15"/>
          <p:cNvSpPr txBox="1">
            <a:spLocks noChangeArrowheads="1"/>
          </p:cNvSpPr>
          <p:nvPr/>
        </p:nvSpPr>
        <p:spPr bwMode="gray">
          <a:xfrm>
            <a:off x="1969651" y="229665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ea typeface="宋体" pitchFamily="2" charset="-122"/>
                <a:cs typeface="Arial" charset="0"/>
              </a:rPr>
              <a:t>3</a:t>
            </a:r>
          </a:p>
        </p:txBody>
      </p:sp>
      <p:sp>
        <p:nvSpPr>
          <p:cNvPr id="18" name="直线 16"/>
          <p:cNvSpPr>
            <a:spLocks noChangeShapeType="1"/>
          </p:cNvSpPr>
          <p:nvPr/>
        </p:nvSpPr>
        <p:spPr bwMode="gray">
          <a:xfrm>
            <a:off x="2198251" y="4528682"/>
            <a:ext cx="4800600" cy="0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19" name="矩形 17"/>
          <p:cNvSpPr>
            <a:spLocks noChangeArrowheads="1"/>
          </p:cNvSpPr>
          <p:nvPr/>
        </p:nvSpPr>
        <p:spPr bwMode="ltGray">
          <a:xfrm rot="3419336">
            <a:off x="1848315" y="304396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gray">
          <a:xfrm>
            <a:off x="1911020" y="30757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4</a:t>
            </a:r>
            <a:endParaRPr lang="en-US" altLang="zh-CN" sz="2400" b="1" dirty="0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1" name="文本框 19"/>
          <p:cNvSpPr txBox="1">
            <a:spLocks noChangeArrowheads="1"/>
          </p:cNvSpPr>
          <p:nvPr/>
        </p:nvSpPr>
        <p:spPr bwMode="gray">
          <a:xfrm>
            <a:off x="3265051" y="1526720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常用的公文类型</a:t>
            </a:r>
            <a:endParaRPr lang="en-US" altLang="zh-CN" sz="2400" b="1" dirty="0">
              <a:solidFill>
                <a:srgbClr val="17347D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2" name="文本框 20"/>
          <p:cNvSpPr txBox="1">
            <a:spLocks noChangeArrowheads="1"/>
          </p:cNvSpPr>
          <p:nvPr/>
        </p:nvSpPr>
        <p:spPr bwMode="gray">
          <a:xfrm>
            <a:off x="3265051" y="2366507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公文要素</a:t>
            </a:r>
            <a:endParaRPr lang="en-US" altLang="zh-CN" sz="2400" b="1" dirty="0">
              <a:solidFill>
                <a:srgbClr val="17347D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4" name="文本框 22"/>
          <p:cNvSpPr txBox="1">
            <a:spLocks noChangeArrowheads="1"/>
          </p:cNvSpPr>
          <p:nvPr/>
        </p:nvSpPr>
        <p:spPr bwMode="gray">
          <a:xfrm>
            <a:off x="3265051" y="4058782"/>
            <a:ext cx="2969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公文规范及常见问题</a:t>
            </a:r>
          </a:p>
        </p:txBody>
      </p:sp>
      <p:sp>
        <p:nvSpPr>
          <p:cNvPr id="26" name="直线 16"/>
          <p:cNvSpPr>
            <a:spLocks noChangeShapeType="1"/>
          </p:cNvSpPr>
          <p:nvPr/>
        </p:nvSpPr>
        <p:spPr bwMode="gray">
          <a:xfrm>
            <a:off x="2244289" y="5527925"/>
            <a:ext cx="4800600" cy="0"/>
          </a:xfrm>
          <a:prstGeom prst="line">
            <a:avLst/>
          </a:prstGeom>
          <a:noFill/>
          <a:ln w="25400">
            <a:solidFill>
              <a:srgbClr val="3366CC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ltGray">
          <a:xfrm rot="3419336">
            <a:off x="1960126" y="495166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17347D"/>
              </a:solidFill>
              <a:effectLst/>
              <a:uLnTx/>
              <a:uFillTx/>
            </a:endParaRP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gray">
          <a:xfrm>
            <a:off x="2015689" y="49945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FFFF"/>
                </a:solidFill>
                <a:ea typeface="宋体" pitchFamily="2" charset="-122"/>
                <a:cs typeface="Arial" charset="0"/>
              </a:rPr>
              <a:t>6</a:t>
            </a:r>
            <a:endParaRPr lang="en-US" altLang="zh-CN" sz="2400" b="1" dirty="0">
              <a:solidFill>
                <a:srgbClr val="FFFFFF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29" name="文本框 22"/>
          <p:cNvSpPr txBox="1">
            <a:spLocks noChangeArrowheads="1"/>
          </p:cNvSpPr>
          <p:nvPr/>
        </p:nvSpPr>
        <p:spPr bwMode="gray">
          <a:xfrm>
            <a:off x="3311089" y="5058025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公文收发流程</a:t>
            </a:r>
            <a:endParaRPr lang="en-US" altLang="zh-CN" sz="2400" b="1" dirty="0">
              <a:solidFill>
                <a:srgbClr val="17347D"/>
              </a:solidFill>
              <a:ea typeface="宋体" pitchFamily="2" charset="-122"/>
              <a:cs typeface="Arial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93810" y="3183270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17347D"/>
                </a:solidFill>
                <a:ea typeface="宋体" pitchFamily="2" charset="-122"/>
                <a:cs typeface="Arial" charset="0"/>
              </a:rPr>
              <a:t>公文行文规则</a:t>
            </a:r>
            <a:endParaRPr lang="zh-CN" altLang="en-US" sz="2400" b="1" dirty="0">
              <a:solidFill>
                <a:srgbClr val="17347D"/>
              </a:solidFill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32" y="69153"/>
            <a:ext cx="3927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常见问题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1758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标题两行以上，断行的时候，要保留完整的“词组”并且格式要美观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如：“关于印发中国科学院合肥物质科学研究院</a:t>
            </a:r>
            <a:r>
              <a:rPr lang="en-US" altLang="zh-CN" dirty="0" smtClean="0">
                <a:solidFill>
                  <a:srgbClr val="FF0000"/>
                </a:solidFill>
              </a:rPr>
              <a:t>//</a:t>
            </a:r>
            <a:r>
              <a:rPr lang="zh-CN" altLang="en-US" dirty="0" smtClean="0"/>
              <a:t>印章管理办法的通知</a:t>
            </a:r>
            <a:r>
              <a:rPr lang="en-US" altLang="zh-CN" dirty="0" smtClean="0"/>
              <a:t>|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二、发文字号，年份要用六角括号</a:t>
            </a:r>
            <a:endParaRPr lang="en-US" altLang="zh-CN" dirty="0" smtClean="0"/>
          </a:p>
          <a:p>
            <a:r>
              <a:rPr lang="zh-CN" altLang="en-US" dirty="0"/>
              <a:t>科合院发办字</a:t>
            </a:r>
            <a:r>
              <a:rPr lang="en-US" altLang="zh-CN" dirty="0"/>
              <a:t>〔2015〕1</a:t>
            </a:r>
            <a:r>
              <a:rPr lang="zh-CN" altLang="en-US" dirty="0"/>
              <a:t>号</a:t>
            </a:r>
            <a:r>
              <a:rPr lang="zh-CN" altLang="en-US" dirty="0" smtClean="0">
                <a:solidFill>
                  <a:srgbClr val="FF0000"/>
                </a:solidFill>
              </a:rPr>
              <a:t>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科合院发办字（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）</a:t>
            </a:r>
            <a:r>
              <a:rPr lang="en-US" altLang="zh-CN" dirty="0" smtClean="0"/>
              <a:t>1</a:t>
            </a:r>
            <a:r>
              <a:rPr lang="zh-CN" altLang="en-US" dirty="0" smtClean="0"/>
              <a:t>号</a:t>
            </a:r>
            <a:r>
              <a:rPr lang="en-US" altLang="zh-CN" dirty="0">
                <a:solidFill>
                  <a:srgbClr val="C00000"/>
                </a:solidFill>
              </a:rPr>
              <a:t>×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科合院发办字</a:t>
            </a:r>
            <a:r>
              <a:rPr lang="en-US" altLang="zh-CN" dirty="0" smtClean="0"/>
              <a:t>[2015]1</a:t>
            </a:r>
            <a:r>
              <a:rPr lang="zh-CN" altLang="en-US" dirty="0" smtClean="0"/>
              <a:t>号</a:t>
            </a:r>
            <a:r>
              <a:rPr lang="en-US" altLang="zh-CN" dirty="0">
                <a:solidFill>
                  <a:srgbClr val="C00000"/>
                </a:solidFill>
              </a:rPr>
              <a:t>×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r>
              <a:rPr lang="zh-CN" altLang="en-US" dirty="0" smtClean="0"/>
              <a:t>科合院发办字</a:t>
            </a:r>
            <a:r>
              <a:rPr lang="en-US" altLang="zh-CN" dirty="0" smtClean="0"/>
              <a:t>【2015】1</a:t>
            </a:r>
            <a:r>
              <a:rPr lang="zh-CN" altLang="en-US" dirty="0" smtClean="0"/>
              <a:t>号</a:t>
            </a:r>
            <a:r>
              <a:rPr lang="en-US" altLang="zh-CN" dirty="0">
                <a:solidFill>
                  <a:srgbClr val="C00000"/>
                </a:solidFill>
              </a:rPr>
              <a:t>×</a:t>
            </a:r>
            <a:endParaRPr lang="zh-CN" altLang="en-US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dirty="0" smtClean="0"/>
              <a:t>三、</a:t>
            </a:r>
            <a:r>
              <a:rPr lang="zh-CN" altLang="en-US" dirty="0"/>
              <a:t>主送单位写错或者是不规范</a:t>
            </a:r>
          </a:p>
          <a:p>
            <a:endParaRPr lang="zh-CN" altLang="en-US" dirty="0"/>
          </a:p>
          <a:p>
            <a:r>
              <a:rPr lang="zh-CN" altLang="en-US" dirty="0"/>
              <a:t>如：中国科学院条件保障与财务局（正确）</a:t>
            </a:r>
          </a:p>
          <a:p>
            <a:r>
              <a:rPr lang="zh-CN" altLang="en-US" dirty="0"/>
              <a:t>       中国科学院条件财务与保障局（错误，导错原因简称是条财局）</a:t>
            </a:r>
          </a:p>
          <a:p>
            <a:r>
              <a:rPr lang="zh-CN" altLang="en-US" dirty="0"/>
              <a:t>       安徽省人民政府</a:t>
            </a:r>
            <a:r>
              <a:rPr lang="en-US" altLang="zh-CN" dirty="0"/>
              <a:t>/</a:t>
            </a:r>
            <a:r>
              <a:rPr lang="zh-CN" altLang="en-US" dirty="0"/>
              <a:t>安徽省政府办公厅</a:t>
            </a:r>
            <a:r>
              <a:rPr lang="en-US" altLang="zh-CN" dirty="0"/>
              <a:t>/</a:t>
            </a:r>
            <a:r>
              <a:rPr lang="zh-CN" altLang="en-US" dirty="0"/>
              <a:t>安徽省委办公厅（正确）</a:t>
            </a:r>
          </a:p>
          <a:p>
            <a:r>
              <a:rPr lang="zh-CN" altLang="en-US" dirty="0"/>
              <a:t>       省政府</a:t>
            </a:r>
            <a:r>
              <a:rPr lang="en-US" altLang="zh-CN" dirty="0"/>
              <a:t>/</a:t>
            </a:r>
            <a:r>
              <a:rPr lang="zh-CN" altLang="en-US" dirty="0"/>
              <a:t>省政府办公厅（错误，到底是哪个省的？）</a:t>
            </a:r>
          </a:p>
          <a:p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407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32" y="69153"/>
            <a:ext cx="3927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公文行文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常见问题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05273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/>
              <a:t>四、</a:t>
            </a:r>
            <a:r>
              <a:rPr lang="zh-CN" altLang="en-US" dirty="0" smtClean="0"/>
              <a:t>附件</a:t>
            </a:r>
            <a:r>
              <a:rPr lang="zh-CN" altLang="en-US" dirty="0"/>
              <a:t>说明</a:t>
            </a:r>
            <a:r>
              <a:rPr lang="zh-CN" altLang="en-US" dirty="0" smtClean="0"/>
              <a:t>的</a:t>
            </a:r>
            <a:r>
              <a:rPr lang="zh-CN" altLang="en-US" dirty="0"/>
              <a:t>常见错误</a:t>
            </a:r>
          </a:p>
          <a:p>
            <a:endParaRPr lang="zh-CN" altLang="en-US" dirty="0"/>
          </a:p>
          <a:p>
            <a:r>
              <a:rPr lang="zh-CN" altLang="en-US" dirty="0"/>
              <a:t>附件一、张三同志工作简历。 </a:t>
            </a:r>
            <a:r>
              <a:rPr lang="en-US" altLang="zh-CN" dirty="0"/>
              <a:t>×     </a:t>
            </a:r>
            <a:r>
              <a:rPr lang="zh-CN" altLang="en-US" dirty="0"/>
              <a:t>附件：</a:t>
            </a:r>
            <a:r>
              <a:rPr lang="en-US" altLang="zh-CN" dirty="0"/>
              <a:t>1.</a:t>
            </a:r>
            <a:r>
              <a:rPr lang="zh-CN" altLang="en-US" dirty="0"/>
              <a:t>张三同志工作简历    √</a:t>
            </a:r>
          </a:p>
          <a:p>
            <a:r>
              <a:rPr lang="zh-CN" altLang="en-US" dirty="0"/>
              <a:t>附件二、李四同志工作简历。 </a:t>
            </a:r>
            <a:r>
              <a:rPr lang="en-US" altLang="zh-CN" dirty="0"/>
              <a:t>×                 2.</a:t>
            </a:r>
            <a:r>
              <a:rPr lang="zh-CN" altLang="en-US" dirty="0"/>
              <a:t>李四同志工作简历    √</a:t>
            </a:r>
          </a:p>
          <a:p>
            <a:endParaRPr lang="zh-CN" altLang="en-US" dirty="0"/>
          </a:p>
          <a:p>
            <a:r>
              <a:rPr lang="zh-CN" altLang="en-US" dirty="0"/>
              <a:t>特别注意的是：</a:t>
            </a:r>
          </a:p>
          <a:p>
            <a:r>
              <a:rPr lang="zh-CN" altLang="en-US" dirty="0"/>
              <a:t>附件是正文的补充材料或参考资料，而印发的办法、工作总结、工作要点；转发的“通知”；批准的“报告”在正文不做附件标出。</a:t>
            </a:r>
          </a:p>
        </p:txBody>
      </p:sp>
    </p:spTree>
    <p:extLst>
      <p:ext uri="{BB962C8B-B14F-4D97-AF65-F5344CB8AC3E}">
        <p14:creationId xmlns:p14="http://schemas.microsoft.com/office/powerpoint/2010/main" xmlns="" val="8059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601"/>
            <a:ext cx="601662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5076056" y="4005064"/>
            <a:ext cx="2592288" cy="1080120"/>
          </a:xfrm>
          <a:prstGeom prst="cloudCallout">
            <a:avLst>
              <a:gd name="adj1" fmla="val -90452"/>
              <a:gd name="adj2" fmla="val 580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508104" y="42086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印发的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办法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并没有作为附件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238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772816"/>
            <a:ext cx="367240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案例分析</a:t>
            </a:r>
            <a:endParaRPr lang="zh-CN" altLang="en-US" sz="66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3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9"/>
            <a:ext cx="37833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收文流程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210" y="2020198"/>
            <a:ext cx="72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登记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475656" y="22048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63688" y="2020198"/>
            <a:ext cx="6480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编号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555776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1840" y="2020198"/>
            <a:ext cx="6480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批办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923928" y="22048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2020198"/>
            <a:ext cx="72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传阅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445587" y="22048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68144" y="2020198"/>
            <a:ext cx="720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催办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588224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4288" y="2020198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归档</a:t>
            </a:r>
            <a:endParaRPr lang="zh-CN" altLang="en-US" dirty="0"/>
          </a:p>
        </p:txBody>
      </p:sp>
      <p:sp>
        <p:nvSpPr>
          <p:cNvPr id="19" name="左大括号 18"/>
          <p:cNvSpPr/>
          <p:nvPr/>
        </p:nvSpPr>
        <p:spPr>
          <a:xfrm rot="16200000">
            <a:off x="1128205" y="2541489"/>
            <a:ext cx="874921" cy="10441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55576" y="3789040"/>
            <a:ext cx="16561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文书管理员负责</a:t>
            </a:r>
            <a:endParaRPr lang="zh-CN" altLang="en-US" dirty="0"/>
          </a:p>
        </p:txBody>
      </p:sp>
      <p:sp>
        <p:nvSpPr>
          <p:cNvPr id="24" name="下箭头 23"/>
          <p:cNvSpPr/>
          <p:nvPr/>
        </p:nvSpPr>
        <p:spPr>
          <a:xfrm>
            <a:off x="3401870" y="2603838"/>
            <a:ext cx="108012" cy="6588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987824" y="3717032"/>
            <a:ext cx="12241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综合办公室</a:t>
            </a:r>
            <a:r>
              <a:rPr lang="zh-CN" altLang="en-US" dirty="0" smtClean="0"/>
              <a:t>主任</a:t>
            </a:r>
            <a:endParaRPr lang="zh-CN" altLang="en-US" dirty="0"/>
          </a:p>
        </p:txBody>
      </p:sp>
      <p:sp>
        <p:nvSpPr>
          <p:cNvPr id="27" name="左大括号 26"/>
          <p:cNvSpPr/>
          <p:nvPr/>
        </p:nvSpPr>
        <p:spPr>
          <a:xfrm rot="16200000">
            <a:off x="5671587" y="1864292"/>
            <a:ext cx="1097527" cy="2751970"/>
          </a:xfrm>
          <a:prstGeom prst="leftBrace">
            <a:avLst>
              <a:gd name="adj1" fmla="val 8333"/>
              <a:gd name="adj2" fmla="val 504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549643" y="3855531"/>
            <a:ext cx="16561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文书管理员负责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3210" y="5661248"/>
            <a:ext cx="775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注！阅件人或承办人签字，名字要写全称，日期要完整，用黑色或蓝黑色的笔签。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0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9"/>
            <a:ext cx="378336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公文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发文流程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84784"/>
            <a:ext cx="8310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拟稿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7488" y="1653232"/>
            <a:ext cx="306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zh-CN" altLang="en-US" dirty="0" smtClean="0"/>
              <a:t>研究所各机关、处、室）</a:t>
            </a:r>
            <a:endParaRPr lang="zh-CN" altLang="en-US" dirty="0"/>
          </a:p>
        </p:txBody>
      </p:sp>
      <p:cxnSp>
        <p:nvCxnSpPr>
          <p:cNvPr id="9" name="直接箭头连接符 8"/>
          <p:cNvCxnSpPr>
            <a:stCxn id="4" idx="2"/>
          </p:cNvCxnSpPr>
          <p:nvPr/>
        </p:nvCxnSpPr>
        <p:spPr>
          <a:xfrm>
            <a:off x="844114" y="1854116"/>
            <a:ext cx="0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216712"/>
            <a:ext cx="8310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处内审核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844114" y="270636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3068960"/>
            <a:ext cx="8310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核稿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74272" y="2996952"/>
            <a:ext cx="425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zh-CN" altLang="en-US" dirty="0" smtClean="0"/>
              <a:t>综合</a:t>
            </a:r>
            <a:r>
              <a:rPr lang="zh-CN" altLang="en-US" dirty="0" smtClean="0"/>
              <a:t>办公室主任</a:t>
            </a:r>
            <a:r>
              <a:rPr lang="zh-CN" altLang="en-US" dirty="0" smtClean="0"/>
              <a:t>或</a:t>
            </a:r>
            <a:r>
              <a:rPr lang="zh-CN" altLang="en-US" dirty="0" smtClean="0"/>
              <a:t>指定专门核稿人）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1552" y="2279776"/>
            <a:ext cx="34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（研究所</a:t>
            </a:r>
            <a:r>
              <a:rPr lang="zh-CN" altLang="en-US" dirty="0" smtClean="0"/>
              <a:t>各机关、处、</a:t>
            </a:r>
            <a:r>
              <a:rPr lang="zh-CN" altLang="en-US" dirty="0" smtClean="0"/>
              <a:t>室</a:t>
            </a:r>
            <a:r>
              <a:rPr lang="zh-CN" altLang="en-US" dirty="0" smtClean="0"/>
              <a:t>领导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844114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596" y="3789040"/>
            <a:ext cx="8310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签发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 rot="988518">
            <a:off x="1538523" y="469537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22" idx="2"/>
          </p:cNvCxnSpPr>
          <p:nvPr/>
        </p:nvCxnSpPr>
        <p:spPr>
          <a:xfrm>
            <a:off x="844114" y="4158372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96" y="4556880"/>
            <a:ext cx="83103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编号</a:t>
            </a:r>
            <a:endParaRPr lang="en-US" altLang="zh-CN" dirty="0" smtClean="0"/>
          </a:p>
          <a:p>
            <a:r>
              <a:rPr lang="zh-CN" altLang="en-US" dirty="0"/>
              <a:t>登记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844114" y="5142788"/>
            <a:ext cx="0" cy="302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596" y="5481504"/>
            <a:ext cx="8310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复审</a:t>
            </a:r>
            <a:endParaRPr lang="zh-CN" altLang="en-US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844114" y="5910996"/>
            <a:ext cx="0" cy="230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8596" y="6213800"/>
            <a:ext cx="8310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印发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38523" y="23552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57093" y="305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57093" y="38342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57124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（所长</a:t>
            </a:r>
            <a:r>
              <a:rPr lang="zh-CN" altLang="en-US" dirty="0" smtClean="0"/>
              <a:t>或</a:t>
            </a:r>
            <a:r>
              <a:rPr lang="zh-CN" altLang="en-US" dirty="0" smtClean="0"/>
              <a:t>分管所领导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52304" y="167746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 rot="20480928">
            <a:off x="1623500" y="54362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62043" y="5014096"/>
            <a:ext cx="274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（文书管理员）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94695" y="62138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-----------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383313" y="6208681"/>
            <a:ext cx="665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（文书管理员通过签批件</a:t>
            </a:r>
            <a:r>
              <a:rPr lang="zh-CN" altLang="en-US" dirty="0" smtClean="0"/>
              <a:t>转给各机关、处、</a:t>
            </a:r>
            <a:r>
              <a:rPr lang="zh-CN" altLang="en-US" dirty="0" smtClean="0"/>
              <a:t>室）</a:t>
            </a:r>
            <a:endParaRPr lang="zh-CN" altLang="en-US" dirty="0"/>
          </a:p>
        </p:txBody>
      </p:sp>
      <p:sp>
        <p:nvSpPr>
          <p:cNvPr id="44" name="椭圆形标注 43"/>
          <p:cNvSpPr/>
          <p:nvPr/>
        </p:nvSpPr>
        <p:spPr>
          <a:xfrm>
            <a:off x="6516216" y="2060848"/>
            <a:ext cx="1944216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主要是对内容把关</a:t>
            </a:r>
          </a:p>
          <a:p>
            <a:pPr algn="ctr"/>
            <a:endParaRPr lang="zh-CN" altLang="en-US" dirty="0"/>
          </a:p>
        </p:txBody>
      </p:sp>
      <p:sp>
        <p:nvSpPr>
          <p:cNvPr id="46" name="椭圆形标注 45"/>
          <p:cNvSpPr/>
          <p:nvPr/>
        </p:nvSpPr>
        <p:spPr>
          <a:xfrm>
            <a:off x="4788024" y="4437112"/>
            <a:ext cx="3960440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FF00"/>
                </a:solidFill>
              </a:rPr>
              <a:t>对公文</a:t>
            </a:r>
            <a:r>
              <a:rPr lang="zh-CN" altLang="en-US" b="1" dirty="0" smtClean="0">
                <a:solidFill>
                  <a:srgbClr val="FFFF00"/>
                </a:solidFill>
              </a:rPr>
              <a:t>的外在，</a:t>
            </a:r>
            <a:r>
              <a:rPr lang="zh-CN" altLang="en-US" b="1" dirty="0" smtClean="0">
                <a:solidFill>
                  <a:srgbClr val="FFFF00"/>
                </a:solidFill>
              </a:rPr>
              <a:t>格式</a:t>
            </a:r>
            <a:r>
              <a:rPr lang="zh-CN" altLang="en-US" b="1" dirty="0" smtClean="0">
                <a:solidFill>
                  <a:srgbClr val="FFFF00"/>
                </a:solidFill>
              </a:rPr>
              <a:t>、</a:t>
            </a:r>
            <a:r>
              <a:rPr lang="zh-CN" altLang="en-US" b="1" dirty="0" smtClean="0">
                <a:solidFill>
                  <a:srgbClr val="FFFF00"/>
                </a:solidFill>
              </a:rPr>
              <a:t>标题</a:t>
            </a:r>
            <a:r>
              <a:rPr lang="zh-CN" altLang="en-US" b="1" dirty="0" smtClean="0">
                <a:solidFill>
                  <a:srgbClr val="FFFF00"/>
                </a:solidFill>
              </a:rPr>
              <a:t>是否规范，文种是否合适，</a:t>
            </a:r>
            <a:r>
              <a:rPr lang="zh-CN" altLang="en-US" b="1" dirty="0" smtClean="0">
                <a:solidFill>
                  <a:srgbClr val="FFFF00"/>
                </a:solidFill>
              </a:rPr>
              <a:t>等等</a:t>
            </a:r>
            <a:endParaRPr lang="zh-CN" altLang="en-US" dirty="0" smtClean="0"/>
          </a:p>
        </p:txBody>
      </p:sp>
      <p:cxnSp>
        <p:nvCxnSpPr>
          <p:cNvPr id="50" name="直接连接符 49"/>
          <p:cNvCxnSpPr>
            <a:endCxn id="46" idx="8"/>
          </p:cNvCxnSpPr>
          <p:nvPr/>
        </p:nvCxnSpPr>
        <p:spPr>
          <a:xfrm>
            <a:off x="1259632" y="5733256"/>
            <a:ext cx="4683533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endCxn id="44" idx="8"/>
          </p:cNvCxnSpPr>
          <p:nvPr/>
        </p:nvCxnSpPr>
        <p:spPr>
          <a:xfrm>
            <a:off x="1331640" y="3356992"/>
            <a:ext cx="5751645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98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209" y="0"/>
            <a:ext cx="7263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2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6480720" cy="5318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23432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上行文模板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1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38" y="980728"/>
            <a:ext cx="6717722" cy="5719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23432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下行文模板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7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3509"/>
            <a:ext cx="5976664" cy="62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285729"/>
            <a:ext cx="147910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函模板</a:t>
            </a:r>
            <a:endParaRPr lang="zh-CN" altLang="en-US" sz="32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1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新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中国科学院公文处理办法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》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643050"/>
            <a:ext cx="7643866" cy="29136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lnSpc>
                <a:spcPts val="2800"/>
              </a:lnSpc>
            </a:pPr>
            <a:r>
              <a:rPr lang="zh-CN" altLang="en-US" dirty="0" smtClean="0"/>
              <a:t>根据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党政机关公文处理工作条例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（中办发</a:t>
            </a:r>
            <a:r>
              <a:rPr lang="en-US" altLang="zh-CN" dirty="0" smtClean="0"/>
              <a:t>〔</a:t>
            </a:r>
            <a:r>
              <a:rPr lang="en-US" dirty="0" smtClean="0"/>
              <a:t>2012</a:t>
            </a:r>
            <a:r>
              <a:rPr lang="en-US" altLang="zh-CN" dirty="0" smtClean="0"/>
              <a:t>〕</a:t>
            </a:r>
            <a:r>
              <a:rPr lang="en-US" dirty="0" smtClean="0"/>
              <a:t>14</a:t>
            </a:r>
            <a:r>
              <a:rPr lang="zh-CN" altLang="en-US" dirty="0" smtClean="0"/>
              <a:t>号），中国科学院于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27</a:t>
            </a:r>
            <a:r>
              <a:rPr lang="zh-CN" altLang="en-US" dirty="0" smtClean="0"/>
              <a:t>日印发了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中国科学院公文处理办法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，本办法自</a:t>
            </a:r>
            <a:r>
              <a:rPr lang="en-US" dirty="0" smtClean="0"/>
              <a:t>2012</a:t>
            </a:r>
            <a:r>
              <a:rPr lang="zh-CN" altLang="en-US" dirty="0" smtClean="0"/>
              <a:t>年</a:t>
            </a:r>
            <a:r>
              <a:rPr lang="en-US" dirty="0" smtClean="0"/>
              <a:t>7</a:t>
            </a:r>
            <a:r>
              <a:rPr lang="zh-CN" altLang="en-US" dirty="0" smtClean="0"/>
              <a:t>月</a:t>
            </a:r>
            <a:r>
              <a:rPr lang="en-US" dirty="0" smtClean="0"/>
              <a:t>1</a:t>
            </a:r>
            <a:r>
              <a:rPr lang="zh-CN" altLang="en-US" dirty="0" smtClean="0"/>
              <a:t>日起施行。中国科学院</a:t>
            </a:r>
            <a:r>
              <a:rPr lang="en-US" dirty="0" smtClean="0"/>
              <a:t>2000</a:t>
            </a:r>
            <a:r>
              <a:rPr lang="zh-CN" altLang="en-US" dirty="0" smtClean="0"/>
              <a:t>年</a:t>
            </a:r>
            <a:r>
              <a:rPr lang="en-US" dirty="0" smtClean="0"/>
              <a:t>12</a:t>
            </a:r>
            <a:r>
              <a:rPr lang="zh-CN" altLang="en-US" dirty="0" smtClean="0"/>
              <a:t>月</a:t>
            </a:r>
            <a:r>
              <a:rPr lang="en-US" dirty="0" smtClean="0"/>
              <a:t>25</a:t>
            </a:r>
            <a:r>
              <a:rPr lang="zh-CN" altLang="en-US" dirty="0" smtClean="0"/>
              <a:t>日印发的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中国科学院公文处理办法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（科发办字</a:t>
            </a:r>
            <a:r>
              <a:rPr lang="en-US" altLang="zh-CN" dirty="0" smtClean="0"/>
              <a:t>〔</a:t>
            </a:r>
            <a:r>
              <a:rPr lang="en-US" dirty="0" smtClean="0"/>
              <a:t>2000</a:t>
            </a:r>
            <a:r>
              <a:rPr lang="en-US" altLang="zh-CN" dirty="0" smtClean="0"/>
              <a:t>〕</a:t>
            </a:r>
            <a:r>
              <a:rPr lang="en-US" dirty="0" smtClean="0"/>
              <a:t>0522</a:t>
            </a:r>
            <a:r>
              <a:rPr lang="zh-CN" altLang="en-US" dirty="0" smtClean="0"/>
              <a:t>号）同时废止。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 </a:t>
            </a:r>
            <a:r>
              <a:rPr lang="en-US" dirty="0" smtClean="0"/>
              <a:t>  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77281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/>
              <a:t>请批评指正</a:t>
            </a:r>
            <a:r>
              <a:rPr lang="zh-CN" altLang="en-US" sz="3200" dirty="0" smtClean="0"/>
              <a:t>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431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党政机关公文格式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主要变化口诀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1428736"/>
            <a:ext cx="6072230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公文格式新国标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党政用纸统一了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上下行文头等宽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密级紧急左上角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印章署名要齐全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主题词儿不再标 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成文日期用数字 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zh-CN" altLang="en-US" sz="2400" dirty="0" smtClean="0">
                <a:solidFill>
                  <a:srgbClr val="FF0000"/>
                </a:solidFill>
              </a:rPr>
              <a:t>公文页码不可少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7572428" cy="2234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endParaRPr kumimoji="1" lang="en-US" altLang="zh-CN" dirty="0" smtClean="0">
              <a:solidFill>
                <a:srgbClr val="FF3300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endParaRPr kumimoji="1" lang="en-US" altLang="zh-CN" dirty="0" smtClean="0">
              <a:solidFill>
                <a:srgbClr val="FF3300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 algn="ctr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r>
              <a:rPr kumimoji="1" lang="en-US" altLang="zh-CN" sz="2000" b="1" dirty="0" smtClean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《</a:t>
            </a:r>
            <a:r>
              <a:rPr kumimoji="1" lang="zh-CN" altLang="en-US" sz="2000" b="1" dirty="0" smtClean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中国科学院公文处理办法</a:t>
            </a:r>
            <a:r>
              <a:rPr kumimoji="1" lang="en-US" altLang="zh-CN" sz="2000" b="1" dirty="0" smtClean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》</a:t>
            </a:r>
            <a:r>
              <a:rPr kumimoji="1" lang="zh-CN" altLang="en-US" sz="2000" b="1" dirty="0" smtClean="0">
                <a:solidFill>
                  <a:srgbClr val="FF3300"/>
                </a:solidFill>
                <a:latin typeface="华文仿宋" pitchFamily="2" charset="-122"/>
                <a:ea typeface="华文仿宋" pitchFamily="2" charset="-122"/>
              </a:rPr>
              <a:t>规定的文种</a:t>
            </a:r>
          </a:p>
          <a:p>
            <a:pPr marL="342900" indent="-342900" algn="ctr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endParaRPr kumimoji="1" lang="zh-CN" altLang="en-US" dirty="0" smtClean="0">
              <a:latin typeface="华文仿宋" pitchFamily="2" charset="-122"/>
              <a:ea typeface="华文仿宋" pitchFamily="2" charset="-122"/>
            </a:endParaRPr>
          </a:p>
          <a:p>
            <a:pPr marL="342900" indent="-342900" algn="ctr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r>
              <a:rPr kumimoji="1" lang="zh-CN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仿宋" pitchFamily="2" charset="-122"/>
                <a:ea typeface="华文仿宋" pitchFamily="2" charset="-122"/>
              </a:rPr>
              <a:t> 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决定      通告    意见   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通知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kumimoji="1" lang="zh-CN" altLang="en-US" dirty="0" smtClean="0">
                <a:solidFill>
                  <a:schemeClr val="tx1"/>
                </a:solidFill>
                <a:latin typeface="华文仿宋" pitchFamily="2" charset="-122"/>
                <a:ea typeface="华文仿宋" pitchFamily="2" charset="-122"/>
              </a:rPr>
              <a:t>通报</a:t>
            </a:r>
          </a:p>
          <a:p>
            <a:pPr marL="342900" indent="-342900" algn="ctr">
              <a:lnSpc>
                <a:spcPct val="60000"/>
              </a:lnSpc>
              <a:spcBef>
                <a:spcPct val="60000"/>
              </a:spcBef>
              <a:buFontTx/>
              <a:buNone/>
              <a:defRPr/>
            </a:pP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报告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    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请示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批复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  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函     </a:t>
            </a:r>
            <a:r>
              <a:rPr kumimoji="1" lang="zh-CN" altLang="en-US" dirty="0" smtClean="0">
                <a:latin typeface="华文仿宋" pitchFamily="2" charset="-122"/>
                <a:ea typeface="华文仿宋" pitchFamily="2" charset="-122"/>
              </a:rPr>
              <a:t>   </a:t>
            </a:r>
            <a:r>
              <a:rPr kumimoji="1" lang="zh-CN" altLang="en-US" b="1" dirty="0" smtClean="0">
                <a:solidFill>
                  <a:srgbClr val="C00000"/>
                </a:solidFill>
                <a:latin typeface="华文仿宋" pitchFamily="2" charset="-122"/>
                <a:ea typeface="华文仿宋" pitchFamily="2" charset="-122"/>
              </a:rPr>
              <a:t>纪要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文种的变化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929066"/>
            <a:ext cx="757242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文种的作用</a:t>
            </a:r>
            <a:endParaRPr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000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体现公文性质。</a:t>
            </a:r>
          </a:p>
          <a:p>
            <a:pPr lvl="1"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反映行文方向。 （上、下、平行文）</a:t>
            </a:r>
          </a:p>
          <a:p>
            <a:pPr lvl="1"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表达行文目的。</a:t>
            </a:r>
          </a:p>
          <a:p>
            <a:pPr lvl="1">
              <a:defRPr/>
            </a:pPr>
            <a:r>
              <a:rPr lang="zh-CN" altLang="en-US" sz="20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   提示公文的特点。</a:t>
            </a:r>
            <a:endParaRPr lang="zh-CN" altLang="en-US" sz="20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06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常用公文类型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通知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155679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适用范围：</a:t>
            </a:r>
            <a:endParaRPr lang="en-US" altLang="zh-CN" dirty="0" smtClean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转发上级机关和不相隶属机关</a:t>
            </a:r>
            <a:r>
              <a:rPr lang="zh-CN" altLang="en-US"/>
              <a:t>的</a:t>
            </a:r>
            <a:r>
              <a:rPr lang="zh-CN" altLang="en-US" smtClean="0"/>
              <a:t>公文（转发</a:t>
            </a:r>
            <a:r>
              <a:rPr lang="zh-CN" altLang="en-US" dirty="0" smtClean="0"/>
              <a:t>性通知）</a:t>
            </a:r>
            <a:endParaRPr lang="en-US" altLang="zh-CN" dirty="0" smtClean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dirty="0" smtClean="0"/>
              <a:t>传达</a:t>
            </a:r>
            <a:r>
              <a:rPr lang="zh-CN" altLang="en-US" dirty="0"/>
              <a:t>要求下级机关办理或者执行的事项，发布</a:t>
            </a:r>
            <a:r>
              <a:rPr lang="zh-CN" altLang="en-US" dirty="0" smtClean="0"/>
              <a:t>规章制度，任免</a:t>
            </a:r>
            <a:r>
              <a:rPr lang="zh-CN" altLang="en-US" dirty="0"/>
              <a:t>和聘用人员。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zh-CN" altLang="en-US" dirty="0" smtClean="0"/>
              <a:t>（事务性</a:t>
            </a:r>
            <a:r>
              <a:rPr lang="zh-CN" altLang="en-US" dirty="0"/>
              <a:t>通知、会议通知</a:t>
            </a:r>
            <a:r>
              <a:rPr lang="zh-CN" altLang="en-US" dirty="0" smtClean="0"/>
              <a:t>、印发性通知、任免通知）</a:t>
            </a:r>
            <a:endParaRPr lang="zh-CN" altLang="en-US" dirty="0"/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一般作下行文。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要上级知道怎办？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9392" y="3669272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结束语：</a:t>
            </a:r>
            <a:endParaRPr lang="en-US" altLang="zh-CN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特此</a:t>
            </a:r>
            <a:r>
              <a:rPr lang="zh-CN" altLang="en-US" dirty="0" smtClean="0"/>
              <a:t>通知。</a:t>
            </a:r>
            <a:endParaRPr lang="en-US" altLang="zh-CN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以上通知，请遵照执行。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zh-CN" altLang="en-US" dirty="0"/>
              <a:t>（通常不用）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4676929" y="3035452"/>
            <a:ext cx="1062430" cy="1183019"/>
            <a:chOff x="4676929" y="3035452"/>
            <a:chExt cx="1062430" cy="1183019"/>
          </a:xfrm>
        </p:grpSpPr>
        <p:sp>
          <p:nvSpPr>
            <p:cNvPr id="33" name="云形标注 32"/>
            <p:cNvSpPr/>
            <p:nvPr/>
          </p:nvSpPr>
          <p:spPr>
            <a:xfrm rot="4548663">
              <a:off x="4616634" y="3095747"/>
              <a:ext cx="1183019" cy="1062430"/>
            </a:xfrm>
            <a:prstGeom prst="cloudCallout">
              <a:avLst>
                <a:gd name="adj1" fmla="val -85684"/>
                <a:gd name="adj2" fmla="val 1008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2040" y="3149908"/>
              <a:ext cx="576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</a:rPr>
                <a:t>抄送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844" y="214290"/>
            <a:ext cx="406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常用公文类型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请示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760" y="155679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适用范围</a:t>
            </a:r>
            <a:r>
              <a:rPr lang="zh-CN" altLang="en-US" dirty="0" smtClean="0"/>
              <a:t>：向</a:t>
            </a:r>
            <a:r>
              <a:rPr lang="zh-CN" altLang="en-US" dirty="0"/>
              <a:t>上级机关请求指示、批准。</a:t>
            </a:r>
          </a:p>
          <a:p>
            <a:endParaRPr lang="en-US" altLang="zh-CN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9552" y="2203123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特点及注意事项：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严格性。逐级请示，不得越级行文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单一性，一事一请示。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呈批性，上级机关必须给予答复。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事前性，必须是事前请示， 不能先斩后奏。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直接性：不能转报，不能下</a:t>
            </a:r>
            <a:r>
              <a:rPr lang="zh-CN" altLang="en-US" dirty="0" smtClean="0"/>
              <a:t>抄；不能多头请示。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语言要恳切，但不必表示感谢的言语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标题不要写成请示报告。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473662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结束语：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妥否（当否），请审批（批示、批复）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zh-CN" altLang="en-US" dirty="0"/>
              <a:t>以上请示，请予审批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endParaRPr lang="en-US" altLang="zh-CN" dirty="0"/>
          </a:p>
          <a:p>
            <a:pPr>
              <a:buClr>
                <a:srgbClr val="C00000"/>
              </a:buClr>
            </a:pPr>
            <a:r>
              <a:rPr lang="en-US" altLang="zh-CN" dirty="0" smtClean="0">
                <a:solidFill>
                  <a:srgbClr val="FF0000"/>
                </a:solidFill>
              </a:rPr>
              <a:t>?</a:t>
            </a:r>
            <a:r>
              <a:rPr lang="zh-CN" altLang="en-US" dirty="0" smtClean="0"/>
              <a:t>恳请贵局尽早给与批复，以便我单位后续工作的开展</a:t>
            </a:r>
            <a:r>
              <a:rPr lang="en-US" altLang="zh-CN" dirty="0" smtClean="0"/>
              <a:t>XXX</a:t>
            </a:r>
            <a:r>
              <a:rPr lang="zh-CN" altLang="en-US" dirty="0" smtClean="0"/>
              <a:t>（类似这样的结尾）</a:t>
            </a: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40691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常用公文类型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—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报告</a:t>
            </a:r>
            <a:endParaRPr lang="zh-CN" altLang="en-US" sz="3200" b="1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296" y="141277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适用范围：向上级机关汇报工作，反映情况，回复上级机关的询问。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特点：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广泛性，适用范围广泛。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陈述性，内容以陈述为主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/>
              <a:t>单向性，下级主机关向上级机关单向行文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Clr>
                <a:srgbClr val="C00000"/>
              </a:buClr>
            </a:pP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8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2663</TotalTime>
  <Words>2687</Words>
  <Application>Microsoft Office PowerPoint</Application>
  <PresentationFormat>全屏显示(4:3)</PresentationFormat>
  <Paragraphs>365</Paragraphs>
  <Slides>40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2" baseType="lpstr">
      <vt:lpstr>基本</vt:lpstr>
      <vt:lpstr>文档</vt:lpstr>
      <vt:lpstr>公文及公文处理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chengs</dc:creator>
  <cp:lastModifiedBy>jiangti</cp:lastModifiedBy>
  <cp:revision>243</cp:revision>
  <dcterms:created xsi:type="dcterms:W3CDTF">2014-04-24T02:09:07Z</dcterms:created>
  <dcterms:modified xsi:type="dcterms:W3CDTF">2015-03-13T06:29:17Z</dcterms:modified>
</cp:coreProperties>
</file>